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6"/>
  </p:notesMasterIdLst>
  <p:sldIdLst>
    <p:sldId id="256" r:id="rId2"/>
    <p:sldId id="278" r:id="rId3"/>
    <p:sldId id="277" r:id="rId4"/>
    <p:sldId id="257" r:id="rId5"/>
    <p:sldId id="280" r:id="rId6"/>
    <p:sldId id="282" r:id="rId7"/>
    <p:sldId id="279" r:id="rId8"/>
    <p:sldId id="281" r:id="rId9"/>
    <p:sldId id="258" r:id="rId10"/>
    <p:sldId id="259" r:id="rId11"/>
    <p:sldId id="260" r:id="rId12"/>
    <p:sldId id="261" r:id="rId13"/>
    <p:sldId id="270" r:id="rId14"/>
    <p:sldId id="266" r:id="rId15"/>
    <p:sldId id="262" r:id="rId16"/>
    <p:sldId id="276" r:id="rId17"/>
    <p:sldId id="275" r:id="rId18"/>
    <p:sldId id="263" r:id="rId19"/>
    <p:sldId id="271" r:id="rId20"/>
    <p:sldId id="265" r:id="rId21"/>
    <p:sldId id="272" r:id="rId22"/>
    <p:sldId id="264" r:id="rId23"/>
    <p:sldId id="273" r:id="rId24"/>
    <p:sldId id="274" r:id="rId25"/>
    <p:sldId id="267" r:id="rId26"/>
    <p:sldId id="283" r:id="rId27"/>
    <p:sldId id="284" r:id="rId28"/>
    <p:sldId id="285" r:id="rId29"/>
    <p:sldId id="287" r:id="rId30"/>
    <p:sldId id="286" r:id="rId31"/>
    <p:sldId id="288" r:id="rId32"/>
    <p:sldId id="289" r:id="rId33"/>
    <p:sldId id="290" r:id="rId34"/>
    <p:sldId id="291" r:id="rId35"/>
  </p:sldIdLst>
  <p:sldSz cx="10080625" cy="5670550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ts val="13"/>
      </a:spcBef>
      <a:spcAft>
        <a:spcPts val="13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ts val="13"/>
      </a:spcBef>
      <a:spcAft>
        <a:spcPts val="13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ts val="13"/>
      </a:spcBef>
      <a:spcAft>
        <a:spcPts val="13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ts val="13"/>
      </a:spcBef>
      <a:spcAft>
        <a:spcPts val="13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ts val="13"/>
      </a:spcBef>
      <a:spcAft>
        <a:spcPts val="13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ptev, Maxim" initials="LM" lastIdx="2" clrIdx="0">
    <p:extLst>
      <p:ext uri="{19B8F6BF-5375-455C-9EA6-DF929625EA0E}">
        <p15:presenceInfo xmlns:p15="http://schemas.microsoft.com/office/powerpoint/2012/main" userId="S-1-5-21-252436944-3854598393-2949683308-313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>
      <p:cViewPr varScale="1">
        <p:scale>
          <a:sx n="143" d="100"/>
          <a:sy n="143" d="100"/>
        </p:scale>
        <p:origin x="126" y="17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endParaRPr lang="ru-RU" altLang="ru-RU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endParaRPr lang="ru-RU" altLang="ru-RU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endParaRPr lang="ru-RU" altLang="ru-RU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fld id="{E9C2C484-FFC2-41A7-BA86-895294A03F8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917335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D7E76-56ED-4F75-A551-3CDD6B5593AE}" type="slidenum">
              <a:rPr lang="ru-RU" altLang="ru-RU"/>
              <a:pPr/>
              <a:t>1</a:t>
            </a:fld>
            <a:endParaRPr lang="ru-RU" altLang="ru-RU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644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D7E76-56ED-4F75-A551-3CDD6B5593AE}" type="slidenum">
              <a:rPr lang="ru-RU" altLang="ru-RU"/>
              <a:pPr/>
              <a:t>10</a:t>
            </a:fld>
            <a:endParaRPr lang="ru-RU" altLang="ru-RU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2246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D7E76-56ED-4F75-A551-3CDD6B5593AE}" type="slidenum">
              <a:rPr lang="ru-RU" altLang="ru-RU"/>
              <a:pPr/>
              <a:t>11</a:t>
            </a:fld>
            <a:endParaRPr lang="ru-RU" altLang="ru-RU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78252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D7E76-56ED-4F75-A551-3CDD6B5593AE}" type="slidenum">
              <a:rPr lang="ru-RU" altLang="ru-RU"/>
              <a:pPr/>
              <a:t>12</a:t>
            </a:fld>
            <a:endParaRPr lang="ru-RU" altLang="ru-RU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611040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D7E76-56ED-4F75-A551-3CDD6B5593AE}" type="slidenum">
              <a:rPr lang="ru-RU" altLang="ru-RU"/>
              <a:pPr/>
              <a:t>13</a:t>
            </a:fld>
            <a:endParaRPr lang="ru-RU" altLang="ru-RU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39378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D7E76-56ED-4F75-A551-3CDD6B5593AE}" type="slidenum">
              <a:rPr lang="ru-RU" altLang="ru-RU"/>
              <a:pPr/>
              <a:t>14</a:t>
            </a:fld>
            <a:endParaRPr lang="ru-RU" altLang="ru-RU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82330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D7E76-56ED-4F75-A551-3CDD6B5593AE}" type="slidenum">
              <a:rPr lang="ru-RU" altLang="ru-RU"/>
              <a:pPr/>
              <a:t>15</a:t>
            </a:fld>
            <a:endParaRPr lang="ru-RU" altLang="ru-RU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033197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D7E76-56ED-4F75-A551-3CDD6B5593AE}" type="slidenum">
              <a:rPr lang="ru-RU" altLang="ru-RU"/>
              <a:pPr/>
              <a:t>16</a:t>
            </a:fld>
            <a:endParaRPr lang="ru-RU" altLang="ru-RU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783819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D7E76-56ED-4F75-A551-3CDD6B5593AE}" type="slidenum">
              <a:rPr lang="ru-RU" altLang="ru-RU"/>
              <a:pPr/>
              <a:t>17</a:t>
            </a:fld>
            <a:endParaRPr lang="ru-RU" altLang="ru-RU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978493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D7E76-56ED-4F75-A551-3CDD6B5593AE}" type="slidenum">
              <a:rPr lang="ru-RU" altLang="ru-RU"/>
              <a:pPr/>
              <a:t>18</a:t>
            </a:fld>
            <a:endParaRPr lang="ru-RU" altLang="ru-RU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730593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D7E76-56ED-4F75-A551-3CDD6B5593AE}" type="slidenum">
              <a:rPr lang="ru-RU" altLang="ru-RU"/>
              <a:pPr/>
              <a:t>19</a:t>
            </a:fld>
            <a:endParaRPr lang="ru-RU" altLang="ru-RU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56457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D7E76-56ED-4F75-A551-3CDD6B5593AE}" type="slidenum">
              <a:rPr lang="ru-RU" altLang="ru-RU"/>
              <a:pPr/>
              <a:t>2</a:t>
            </a:fld>
            <a:endParaRPr lang="ru-RU" altLang="ru-RU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005492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D7E76-56ED-4F75-A551-3CDD6B5593AE}" type="slidenum">
              <a:rPr lang="ru-RU" altLang="ru-RU"/>
              <a:pPr/>
              <a:t>20</a:t>
            </a:fld>
            <a:endParaRPr lang="ru-RU" altLang="ru-RU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455284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D7E76-56ED-4F75-A551-3CDD6B5593AE}" type="slidenum">
              <a:rPr lang="ru-RU" altLang="ru-RU"/>
              <a:pPr/>
              <a:t>21</a:t>
            </a:fld>
            <a:endParaRPr lang="ru-RU" altLang="ru-RU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332953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D7E76-56ED-4F75-A551-3CDD6B5593AE}" type="slidenum">
              <a:rPr lang="ru-RU" altLang="ru-RU"/>
              <a:pPr/>
              <a:t>22</a:t>
            </a:fld>
            <a:endParaRPr lang="ru-RU" altLang="ru-RU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507010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D7E76-56ED-4F75-A551-3CDD6B5593AE}" type="slidenum">
              <a:rPr lang="ru-RU" altLang="ru-RU"/>
              <a:pPr/>
              <a:t>23</a:t>
            </a:fld>
            <a:endParaRPr lang="ru-RU" altLang="ru-RU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803470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D7E76-56ED-4F75-A551-3CDD6B5593AE}" type="slidenum">
              <a:rPr lang="ru-RU" altLang="ru-RU"/>
              <a:pPr/>
              <a:t>24</a:t>
            </a:fld>
            <a:endParaRPr lang="ru-RU" altLang="ru-RU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143609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D7E76-56ED-4F75-A551-3CDD6B5593AE}" type="slidenum">
              <a:rPr lang="ru-RU" altLang="ru-RU"/>
              <a:pPr/>
              <a:t>25</a:t>
            </a:fld>
            <a:endParaRPr lang="ru-RU" altLang="ru-RU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070129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D7E76-56ED-4F75-A551-3CDD6B5593AE}" type="slidenum">
              <a:rPr lang="ru-RU" altLang="ru-RU"/>
              <a:pPr/>
              <a:t>26</a:t>
            </a:fld>
            <a:endParaRPr lang="ru-RU" altLang="ru-RU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63730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D7E76-56ED-4F75-A551-3CDD6B5593AE}" type="slidenum">
              <a:rPr lang="ru-RU" altLang="ru-RU"/>
              <a:pPr/>
              <a:t>27</a:t>
            </a:fld>
            <a:endParaRPr lang="ru-RU" altLang="ru-RU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911638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D7E76-56ED-4F75-A551-3CDD6B5593AE}" type="slidenum">
              <a:rPr lang="ru-RU" altLang="ru-RU"/>
              <a:pPr/>
              <a:t>28</a:t>
            </a:fld>
            <a:endParaRPr lang="ru-RU" altLang="ru-RU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53875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D7E76-56ED-4F75-A551-3CDD6B5593AE}" type="slidenum">
              <a:rPr lang="ru-RU" altLang="ru-RU"/>
              <a:pPr/>
              <a:t>29</a:t>
            </a:fld>
            <a:endParaRPr lang="ru-RU" altLang="ru-RU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41706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D7E76-56ED-4F75-A551-3CDD6B5593AE}" type="slidenum">
              <a:rPr lang="ru-RU" altLang="ru-RU"/>
              <a:pPr/>
              <a:t>3</a:t>
            </a:fld>
            <a:endParaRPr lang="ru-RU" altLang="ru-RU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438865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D7E76-56ED-4F75-A551-3CDD6B5593AE}" type="slidenum">
              <a:rPr lang="ru-RU" altLang="ru-RU"/>
              <a:pPr/>
              <a:t>30</a:t>
            </a:fld>
            <a:endParaRPr lang="ru-RU" altLang="ru-RU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799643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D7E76-56ED-4F75-A551-3CDD6B5593AE}" type="slidenum">
              <a:rPr lang="ru-RU" altLang="ru-RU"/>
              <a:pPr/>
              <a:t>31</a:t>
            </a:fld>
            <a:endParaRPr lang="ru-RU" altLang="ru-RU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195064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D7E76-56ED-4F75-A551-3CDD6B5593AE}" type="slidenum">
              <a:rPr lang="ru-RU" altLang="ru-RU"/>
              <a:pPr/>
              <a:t>32</a:t>
            </a:fld>
            <a:endParaRPr lang="ru-RU" altLang="ru-RU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09416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D7E76-56ED-4F75-A551-3CDD6B5593AE}" type="slidenum">
              <a:rPr lang="ru-RU" altLang="ru-RU"/>
              <a:pPr/>
              <a:t>33</a:t>
            </a:fld>
            <a:endParaRPr lang="ru-RU" altLang="ru-RU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033618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D7E76-56ED-4F75-A551-3CDD6B5593AE}" type="slidenum">
              <a:rPr lang="ru-RU" altLang="ru-RU"/>
              <a:pPr/>
              <a:t>34</a:t>
            </a:fld>
            <a:endParaRPr lang="ru-RU" altLang="ru-RU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81584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D7E76-56ED-4F75-A551-3CDD6B5593AE}" type="slidenum">
              <a:rPr lang="ru-RU" altLang="ru-RU"/>
              <a:pPr/>
              <a:t>4</a:t>
            </a:fld>
            <a:endParaRPr lang="ru-RU" altLang="ru-RU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03552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D7E76-56ED-4F75-A551-3CDD6B5593AE}" type="slidenum">
              <a:rPr lang="ru-RU" altLang="ru-RU"/>
              <a:pPr/>
              <a:t>5</a:t>
            </a:fld>
            <a:endParaRPr lang="ru-RU" altLang="ru-RU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22399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D7E76-56ED-4F75-A551-3CDD6B5593AE}" type="slidenum">
              <a:rPr lang="ru-RU" altLang="ru-RU"/>
              <a:pPr/>
              <a:t>6</a:t>
            </a:fld>
            <a:endParaRPr lang="ru-RU" altLang="ru-RU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6472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D7E76-56ED-4F75-A551-3CDD6B5593AE}" type="slidenum">
              <a:rPr lang="ru-RU" altLang="ru-RU"/>
              <a:pPr/>
              <a:t>7</a:t>
            </a:fld>
            <a:endParaRPr lang="ru-RU" altLang="ru-RU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92415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D7E76-56ED-4F75-A551-3CDD6B5593AE}" type="slidenum">
              <a:rPr lang="ru-RU" altLang="ru-RU"/>
              <a:pPr/>
              <a:t>8</a:t>
            </a:fld>
            <a:endParaRPr lang="ru-RU" altLang="ru-RU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95925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D7E76-56ED-4F75-A551-3CDD6B5593AE}" type="slidenum">
              <a:rPr lang="ru-RU" altLang="ru-RU"/>
              <a:pPr/>
              <a:t>9</a:t>
            </a:fld>
            <a:endParaRPr lang="ru-RU" altLang="ru-RU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19799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0475" y="928688"/>
            <a:ext cx="7559675" cy="19732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0475" y="2978150"/>
            <a:ext cx="7559675" cy="1370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1BC776C-7157-464C-AAF1-5CDBABF6035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38708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699826A-E2DD-4DB0-9BC8-A31BB368A0F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77576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5675" y="225425"/>
            <a:ext cx="2266950" cy="43878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225425"/>
            <a:ext cx="6650037" cy="43878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C189FA5-7AA3-4548-A289-875EA741474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61747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225425"/>
            <a:ext cx="9069387" cy="944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>
          <a:xfrm>
            <a:off x="503238" y="5165725"/>
            <a:ext cx="2346325" cy="388938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>
          <a:xfrm>
            <a:off x="3448050" y="5165725"/>
            <a:ext cx="3194050" cy="388938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>
          <a:xfrm>
            <a:off x="7227888" y="5165725"/>
            <a:ext cx="2346325" cy="388938"/>
          </a:xfrm>
        </p:spPr>
        <p:txBody>
          <a:bodyPr/>
          <a:lstStyle>
            <a:lvl1pPr>
              <a:defRPr/>
            </a:lvl1pPr>
          </a:lstStyle>
          <a:p>
            <a:fld id="{5049E57B-DD87-47AA-8F5F-2635F279825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41059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C6F3B8D-8FE2-4960-962E-F045BFC9D20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87350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388" y="1414463"/>
            <a:ext cx="8694737" cy="23574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7388" y="3794125"/>
            <a:ext cx="8694737" cy="1241425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91580B8-D042-4AE0-A55B-0490C4BE018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4801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327150"/>
            <a:ext cx="4457700" cy="3286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3338" y="1327150"/>
            <a:ext cx="4459287" cy="3286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ED92744-62AF-4B4B-A047-D02CA381A65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27470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301625"/>
            <a:ext cx="8694737" cy="10969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3738" y="1390650"/>
            <a:ext cx="426561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3738" y="2071688"/>
            <a:ext cx="4265612" cy="30464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03813" y="1390650"/>
            <a:ext cx="428466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03813" y="2071688"/>
            <a:ext cx="4284662" cy="30464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1802011-55E9-4B8E-BB49-B6C5DC56A6D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13892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0C86BD2-2C30-4B62-9663-E9FF09470C0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01603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8186F68-178D-4441-8A27-5937D2F3F66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4616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32DFB80-50C7-4E5B-8BAB-0B02AC7529A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87895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798F24C-DC4D-4FAE-A940-B89877DF4DF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06548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225425"/>
            <a:ext cx="9069387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заглавия щёлкните мышью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327150"/>
            <a:ext cx="9069387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44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щёлкните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5165725"/>
            <a:ext cx="2346325" cy="3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endParaRPr lang="ru-RU" alt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5165725"/>
            <a:ext cx="3194050" cy="3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5165725"/>
            <a:ext cx="2346325" cy="3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fld id="{C939C21B-7403-499B-9CAB-731C93D8F36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263" rtl="0" eaLnBrk="1" fontAlgn="base" hangingPunct="1">
        <a:lnSpc>
          <a:spcPct val="9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lnSpc>
          <a:spcPct val="9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marL="1143000" indent="-228600" algn="ctr" defTabSz="449263" rtl="0" eaLnBrk="1" fontAlgn="base" hangingPunct="1">
        <a:lnSpc>
          <a:spcPct val="9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marL="1600200" indent="-228600" algn="ctr" defTabSz="449263" rtl="0" eaLnBrk="1" fontAlgn="base" hangingPunct="1">
        <a:lnSpc>
          <a:spcPct val="9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marL="2057400" indent="-228600" algn="ctr" defTabSz="449263" rtl="0" eaLnBrk="1" fontAlgn="base" hangingPunct="1">
        <a:lnSpc>
          <a:spcPct val="9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eaLnBrk="1" fontAlgn="base" hangingPunct="1">
        <a:lnSpc>
          <a:spcPct val="9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eaLnBrk="1" fontAlgn="base" hangingPunct="1">
        <a:lnSpc>
          <a:spcPct val="9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eaLnBrk="1" fontAlgn="base" hangingPunct="1">
        <a:lnSpc>
          <a:spcPct val="9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eaLnBrk="1" fontAlgn="base" hangingPunct="1">
        <a:lnSpc>
          <a:spcPct val="9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1" fontAlgn="base" hangingPunct="1">
        <a:lnSpc>
          <a:spcPct val="93000"/>
        </a:lnSpc>
        <a:spcBef>
          <a:spcPts val="142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93000"/>
        </a:lnSpc>
        <a:spcBef>
          <a:spcPts val="113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lnSpc>
          <a:spcPct val="93000"/>
        </a:lnSpc>
        <a:spcBef>
          <a:spcPts val="86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lnSpc>
          <a:spcPct val="93000"/>
        </a:lnSpc>
        <a:spcBef>
          <a:spcPts val="57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lnSpc>
          <a:spcPct val="93000"/>
        </a:lnSpc>
        <a:spcBef>
          <a:spcPts val="28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1.png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1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1.emf"/><Relationship Id="rId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96850"/>
            <a:ext cx="1573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6087" y="963067"/>
            <a:ext cx="4524408" cy="1280002"/>
          </a:xfrm>
        </p:spPr>
        <p:txBody>
          <a:bodyPr rtlCol="0" anchor="b" anchorCtr="0"/>
          <a:lstStyle/>
          <a:p>
            <a:pPr algn="r">
              <a:lnSpc>
                <a:spcPts val="4465"/>
              </a:lnSpc>
            </a:pPr>
            <a:r>
              <a:rPr lang="en-US" sz="496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HYDRO </a:t>
            </a:r>
            <a:r>
              <a:rPr lang="ru-RU" sz="496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96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D10/D15   </a:t>
            </a:r>
            <a:endParaRPr lang="ru-RU" sz="496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Текст 2">
            <a:extLst>
              <a:ext uri="{FF2B5EF4-FFF2-40B4-BE49-F238E27FC236}">
                <a16:creationId xmlns="" xmlns:a16="http://schemas.microsoft.com/office/drawing/2014/main" id="{611DC577-0A95-47D0-95D9-5F8DA763D46B}"/>
              </a:ext>
            </a:extLst>
          </p:cNvPr>
          <p:cNvSpPr txBox="1">
            <a:spLocks/>
          </p:cNvSpPr>
          <p:nvPr/>
        </p:nvSpPr>
        <p:spPr>
          <a:xfrm>
            <a:off x="4444303" y="2315077"/>
            <a:ext cx="4524391" cy="775946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/>
          <a:lstStyle>
            <a:lvl1pPr marL="342900" indent="-342900" algn="l" defTabSz="449263" rtl="0" eaLnBrk="1" fontAlgn="base" hangingPunct="1">
              <a:lnSpc>
                <a:spcPct val="93000"/>
              </a:lnSpc>
              <a:spcBef>
                <a:spcPts val="142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lnSpc>
                <a:spcPct val="93000"/>
              </a:lnSpc>
              <a:spcBef>
                <a:spcPts val="113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1" fontAlgn="base" hangingPunct="1">
              <a:lnSpc>
                <a:spcPct val="93000"/>
              </a:lnSpc>
              <a:spcBef>
                <a:spcPts val="86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1" fontAlgn="base" hangingPunct="1">
              <a:lnSpc>
                <a:spcPct val="93000"/>
              </a:lnSpc>
              <a:spcBef>
                <a:spcPts val="57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1" fontAlgn="base" hangingPunct="1">
              <a:lnSpc>
                <a:spcPct val="9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654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ЖИДКОСТНЫЙ ПОДОГРЕВАТЕЛЬ</a:t>
            </a:r>
          </a:p>
          <a:p>
            <a:pPr algn="r"/>
            <a:r>
              <a:rPr lang="ru-RU" sz="1654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ДЛЯ ГРУЗОВЫХ АВТОМОБИЛЕЙ</a:t>
            </a:r>
            <a:endParaRPr lang="ru-RU" sz="1654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Объект 3">
            <a:extLst>
              <a:ext uri="{FF2B5EF4-FFF2-40B4-BE49-F238E27FC236}">
                <a16:creationId xmlns="" xmlns:a16="http://schemas.microsoft.com/office/drawing/2014/main" id="{D355C61F-C8F1-4977-8E1F-F16C0D9EA88C}"/>
              </a:ext>
            </a:extLst>
          </p:cNvPr>
          <p:cNvSpPr txBox="1">
            <a:spLocks/>
          </p:cNvSpPr>
          <p:nvPr/>
        </p:nvSpPr>
        <p:spPr>
          <a:xfrm>
            <a:off x="4426120" y="3163031"/>
            <a:ext cx="4524375" cy="864096"/>
          </a:xfrm>
          <a:prstGeom prst="rect">
            <a:avLst/>
          </a:prstGeom>
        </p:spPr>
        <p:txBody>
          <a:bodyPr rtlCol="0"/>
          <a:lstStyle>
            <a:lvl1pPr marL="342900" indent="-342900" algn="l" defTabSz="449263" rtl="0" eaLnBrk="1" fontAlgn="base" hangingPunct="1">
              <a:lnSpc>
                <a:spcPct val="93000"/>
              </a:lnSpc>
              <a:spcBef>
                <a:spcPts val="142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lnSpc>
                <a:spcPct val="93000"/>
              </a:lnSpc>
              <a:spcBef>
                <a:spcPts val="113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1" fontAlgn="base" hangingPunct="1">
              <a:lnSpc>
                <a:spcPct val="93000"/>
              </a:lnSpc>
              <a:spcBef>
                <a:spcPts val="86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1" fontAlgn="base" hangingPunct="1">
              <a:lnSpc>
                <a:spcPct val="93000"/>
              </a:lnSpc>
              <a:spcBef>
                <a:spcPts val="57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1" fontAlgn="base" hangingPunct="1">
              <a:lnSpc>
                <a:spcPct val="9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/>
            <a:r>
              <a:rPr lang="en-US" sz="2315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HYD12D10</a:t>
            </a:r>
          </a:p>
          <a:p>
            <a:pPr marL="0" indent="0" algn="r"/>
            <a:r>
              <a:rPr lang="en-US" sz="2315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HYD24D10</a:t>
            </a:r>
            <a:endParaRPr lang="ru-RU" sz="2315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/>
            <a:r>
              <a:rPr lang="en-US" sz="2315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HYD</a:t>
            </a:r>
            <a:r>
              <a:rPr lang="ru-RU" sz="2315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en-US" sz="2315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D15</a:t>
            </a:r>
            <a:endParaRPr lang="ru-RU" sz="2315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sz="2315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/>
            <a:endParaRPr lang="ru-RU" sz="2315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056" y="2403227"/>
            <a:ext cx="2529430" cy="24482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616" y="732123"/>
            <a:ext cx="2656480" cy="2135232"/>
          </a:xfrm>
          <a:prstGeom prst="rect">
            <a:avLst/>
          </a:prstGeom>
        </p:spPr>
      </p:pic>
      <p:sp>
        <p:nvSpPr>
          <p:cNvPr id="8" name="TextBox 1"/>
          <p:cNvSpPr txBox="1"/>
          <p:nvPr/>
        </p:nvSpPr>
        <p:spPr>
          <a:xfrm>
            <a:off x="3387743" y="4973303"/>
            <a:ext cx="5580951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r>
              <a:rPr lang="ru-RU" dirty="0" smtClean="0"/>
              <a:t>Техническая документация –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http://www.a-100.tech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96850"/>
            <a:ext cx="1573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60363" y="360363"/>
            <a:ext cx="5580062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386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</a:pPr>
            <a:r>
              <a:rPr lang="ru-RU" altLang="ru-RU" b="1" dirty="0" smtClean="0">
                <a:latin typeface="Candara" panose="020E0502030303020204" pitchFamily="34" charset="0"/>
              </a:rPr>
              <a:t>Блок управления</a:t>
            </a:r>
            <a:endParaRPr lang="ru-RU" altLang="ru-RU" b="1" dirty="0">
              <a:latin typeface="Candara" panose="020E0502030303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36457" y="1539131"/>
            <a:ext cx="3312368" cy="1466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 smtClean="0"/>
              <a:t>Герметичное исполнение</a:t>
            </a:r>
          </a:p>
          <a:p>
            <a:pPr marL="342900" indent="-342900">
              <a:buAutoNum type="arabicPeriod"/>
            </a:pPr>
            <a:r>
              <a:rPr lang="ru-RU" sz="1600" dirty="0" smtClean="0"/>
              <a:t>Надёжная элементная база</a:t>
            </a:r>
          </a:p>
          <a:p>
            <a:pPr marL="342900" indent="-342900">
              <a:buAutoNum type="arabicPeriod"/>
            </a:pPr>
            <a:r>
              <a:rPr lang="ru-RU" sz="1600" dirty="0" smtClean="0"/>
              <a:t>Внешнее расположение</a:t>
            </a:r>
            <a:endParaRPr lang="en-US" sz="1600" dirty="0"/>
          </a:p>
          <a:p>
            <a:pPr marL="342900" indent="-342900">
              <a:buAutoNum type="arabicPeriod"/>
            </a:pPr>
            <a:r>
              <a:rPr lang="ru-RU" sz="1600" dirty="0" smtClean="0"/>
              <a:t>Самодиагностика</a:t>
            </a:r>
            <a:endParaRPr lang="ru-RU" sz="1600" dirty="0"/>
          </a:p>
          <a:p>
            <a:pPr marL="342900" indent="-342900">
              <a:buAutoNum type="arabicPeriod"/>
            </a:pPr>
            <a:r>
              <a:rPr lang="ru-RU" sz="1600" dirty="0" smtClean="0"/>
              <a:t>Диагностика – Блик-коды</a:t>
            </a:r>
          </a:p>
          <a:p>
            <a:pPr marL="342900" indent="-342900">
              <a:buAutoNum type="arabicPeriod"/>
            </a:pP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63" y="1323106"/>
            <a:ext cx="1799629" cy="15506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2000" y="1323106"/>
            <a:ext cx="1689368" cy="15506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3376" y="1323106"/>
            <a:ext cx="1662634" cy="15506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2912" y="2897594"/>
            <a:ext cx="1668116" cy="15506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3036" y="2897594"/>
            <a:ext cx="1699743" cy="155064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860695" y="2403227"/>
            <a:ext cx="1255305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D10</a:t>
            </a:r>
            <a:endParaRPr lang="ru-RU" sz="2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622869" y="2403227"/>
            <a:ext cx="1255305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D10</a:t>
            </a:r>
            <a:endParaRPr lang="ru-RU" sz="2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947641" y="3978998"/>
            <a:ext cx="1255305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D15</a:t>
            </a:r>
            <a:endParaRPr lang="ru-RU" sz="2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669509" y="3976432"/>
            <a:ext cx="1255305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D15</a:t>
            </a:r>
            <a:endParaRPr lang="ru-RU" sz="2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7189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96850"/>
            <a:ext cx="1573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60363" y="360363"/>
            <a:ext cx="5580062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386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</a:pPr>
            <a:r>
              <a:rPr lang="ru-RU" altLang="ru-RU" b="1" dirty="0" smtClean="0">
                <a:latin typeface="Candara" panose="020E0502030303020204" pitchFamily="34" charset="0"/>
              </a:rPr>
              <a:t>Нагнетатель воздуха</a:t>
            </a:r>
            <a:endParaRPr lang="ru-RU" altLang="ru-RU" b="1" dirty="0">
              <a:latin typeface="Candara" panose="020E0502030303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0363" y="3915395"/>
            <a:ext cx="4193905" cy="1237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 smtClean="0"/>
              <a:t>Надежный качественный мотор</a:t>
            </a:r>
          </a:p>
          <a:p>
            <a:pPr marL="342900" indent="-342900">
              <a:buAutoNum type="arabicPeriod"/>
            </a:pPr>
            <a:r>
              <a:rPr lang="ru-RU" sz="1600" dirty="0" smtClean="0"/>
              <a:t>Разные моторы для 12-24В и </a:t>
            </a:r>
            <a:r>
              <a:rPr lang="en-US" sz="1600" dirty="0" smtClean="0"/>
              <a:t>D10-D15</a:t>
            </a:r>
            <a:endParaRPr lang="ru-RU" sz="1600" dirty="0" smtClean="0"/>
          </a:p>
          <a:p>
            <a:pPr marL="342900" indent="-342900">
              <a:buAutoNum type="arabicPeriod"/>
            </a:pPr>
            <a:r>
              <a:rPr lang="en-US" sz="1600" dirty="0" smtClean="0"/>
              <a:t>D10 (24V) – </a:t>
            </a:r>
            <a:r>
              <a:rPr lang="ru-RU" sz="1600" dirty="0" smtClean="0"/>
              <a:t>2 Ом</a:t>
            </a:r>
            <a:endParaRPr lang="en-US" sz="1600" dirty="0" smtClean="0"/>
          </a:p>
          <a:p>
            <a:pPr marL="342900" indent="-342900">
              <a:buAutoNum type="arabicPeriod"/>
            </a:pPr>
            <a:r>
              <a:rPr lang="en-US" sz="1600" dirty="0" smtClean="0"/>
              <a:t>D15 (24V) – 1</a:t>
            </a:r>
            <a:r>
              <a:rPr lang="ru-RU" sz="1600" dirty="0" smtClean="0"/>
              <a:t> Ом</a:t>
            </a:r>
          </a:p>
          <a:p>
            <a:pPr marL="342900" indent="-342900">
              <a:buAutoNum type="arabicPeriod"/>
            </a:pP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109" y="821446"/>
            <a:ext cx="3383067" cy="30179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0192" y="821446"/>
            <a:ext cx="2092472" cy="301798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932703" y="3384331"/>
            <a:ext cx="955481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D10</a:t>
            </a:r>
            <a:endParaRPr lang="ru-RU" sz="2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97183" y="3345372"/>
            <a:ext cx="955481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D15</a:t>
            </a:r>
            <a:endParaRPr lang="ru-RU" sz="2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23071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96850"/>
            <a:ext cx="1573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60363" y="360363"/>
            <a:ext cx="5580062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386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</a:pPr>
            <a:r>
              <a:rPr lang="ru-RU" altLang="ru-RU" b="1" dirty="0" smtClean="0">
                <a:latin typeface="Candara" panose="020E0502030303020204" pitchFamily="34" charset="0"/>
              </a:rPr>
              <a:t>Теплообменник</a:t>
            </a:r>
            <a:endParaRPr lang="ru-RU" altLang="ru-RU" b="1" dirty="0">
              <a:latin typeface="Candara" panose="020E0502030303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48424" y="1263425"/>
            <a:ext cx="3168352" cy="1380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D10 </a:t>
            </a:r>
            <a:r>
              <a:rPr lang="ru-RU" dirty="0" smtClean="0"/>
              <a:t>- Литой алюминиевый теплообменник </a:t>
            </a:r>
          </a:p>
          <a:p>
            <a:pPr marL="342900" indent="-342900">
              <a:buAutoNum type="arabicPeriod"/>
            </a:pPr>
            <a:r>
              <a:rPr lang="en-US" dirty="0" smtClean="0"/>
              <a:t>D15</a:t>
            </a:r>
            <a:r>
              <a:rPr lang="ru-RU" dirty="0" smtClean="0"/>
              <a:t> – стальной сварной теплообменник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63" y="1035075"/>
            <a:ext cx="3271999" cy="31089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080" y="2835275"/>
            <a:ext cx="2765315" cy="246982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952080" y="4812019"/>
            <a:ext cx="955481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D10</a:t>
            </a:r>
            <a:endParaRPr lang="ru-RU" sz="2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79243" y="3650946"/>
            <a:ext cx="955481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D1</a:t>
            </a:r>
            <a:r>
              <a:rPr lang="ru-RU" sz="2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5</a:t>
            </a:r>
            <a:endParaRPr lang="ru-RU" sz="2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49946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96850"/>
            <a:ext cx="1573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60363" y="360363"/>
            <a:ext cx="5580062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386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</a:pPr>
            <a:r>
              <a:rPr lang="ru-RU" altLang="ru-RU" b="1" dirty="0" smtClean="0">
                <a:latin typeface="Candara" panose="020E0502030303020204" pitchFamily="34" charset="0"/>
              </a:rPr>
              <a:t>Защитные крышки</a:t>
            </a:r>
            <a:endParaRPr lang="ru-RU" altLang="ru-RU" b="1" dirty="0">
              <a:latin typeface="Candara" panose="020E0502030303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7784" y="3987403"/>
            <a:ext cx="6048672" cy="865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Качественное литье</a:t>
            </a:r>
          </a:p>
          <a:p>
            <a:pPr marL="342900" indent="-342900">
              <a:buAutoNum type="arabicPeriod"/>
            </a:pPr>
            <a:r>
              <a:rPr lang="ru-RU" dirty="0" smtClean="0"/>
              <a:t>Высокотемпературный пластик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3136" y="2233653"/>
            <a:ext cx="2490815" cy="29523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854" y="769325"/>
            <a:ext cx="5436889" cy="197439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480066" y="2215432"/>
            <a:ext cx="955481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D10</a:t>
            </a:r>
            <a:endParaRPr lang="ru-RU" sz="2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0994" y="2250639"/>
            <a:ext cx="955481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D1</a:t>
            </a:r>
            <a:r>
              <a:rPr lang="ru-RU" sz="2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5</a:t>
            </a:r>
            <a:endParaRPr lang="ru-RU" sz="2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2795" y="1243254"/>
            <a:ext cx="1241156" cy="96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357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96850"/>
            <a:ext cx="1573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60363" y="360363"/>
            <a:ext cx="5580062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386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</a:pPr>
            <a:r>
              <a:rPr lang="ru-RU" altLang="ru-RU" b="1" dirty="0" smtClean="0">
                <a:latin typeface="Candara" panose="020E0502030303020204" pitchFamily="34" charset="0"/>
              </a:rPr>
              <a:t>Датчики температуры</a:t>
            </a:r>
            <a:endParaRPr lang="ru-RU" altLang="ru-RU" b="1" dirty="0">
              <a:latin typeface="Candara" panose="020E0502030303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92059" y="360363"/>
            <a:ext cx="3672408" cy="5129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 smtClean="0"/>
          </a:p>
          <a:p>
            <a:r>
              <a:rPr lang="ru-RU" sz="1600" dirty="0" smtClean="0"/>
              <a:t>Датчик температуры </a:t>
            </a:r>
            <a:r>
              <a:rPr lang="en-US" sz="1600" dirty="0" smtClean="0"/>
              <a:t>D10 </a:t>
            </a:r>
            <a:r>
              <a:rPr lang="ru-RU" sz="1600" dirty="0" smtClean="0"/>
              <a:t>терморезистор – 53 кОм. </a:t>
            </a:r>
            <a:r>
              <a:rPr lang="ru-RU" sz="1600" dirty="0"/>
              <a:t>При повышении температуры сопротивление уменьшается.</a:t>
            </a:r>
            <a:endParaRPr lang="en-US" sz="1600" dirty="0"/>
          </a:p>
          <a:p>
            <a:endParaRPr lang="ru-RU" sz="1600" dirty="0" smtClean="0"/>
          </a:p>
          <a:p>
            <a:r>
              <a:rPr lang="ru-RU" sz="1600" dirty="0"/>
              <a:t>Датчик температуры </a:t>
            </a:r>
            <a:r>
              <a:rPr lang="en-US" sz="1600" dirty="0" smtClean="0"/>
              <a:t>D15 </a:t>
            </a:r>
            <a:r>
              <a:rPr lang="ru-RU" sz="1600" dirty="0" smtClean="0"/>
              <a:t>терморезистор – 53 кОм. При повышении температуры сопротивление уменьшается.</a:t>
            </a:r>
            <a:endParaRPr lang="en-US" sz="1600" dirty="0" smtClean="0"/>
          </a:p>
          <a:p>
            <a:endParaRPr lang="ru-RU" sz="1600" dirty="0" smtClean="0"/>
          </a:p>
          <a:p>
            <a:r>
              <a:rPr lang="ru-RU" sz="1600" dirty="0" smtClean="0"/>
              <a:t>Датчик перегрева </a:t>
            </a:r>
            <a:r>
              <a:rPr lang="en-US" sz="1600" dirty="0" smtClean="0"/>
              <a:t>D10</a:t>
            </a:r>
            <a:r>
              <a:rPr lang="ru-RU" sz="1600" dirty="0" smtClean="0"/>
              <a:t>  терморезистор – 50 кОм. При повышении температуры сопротивление уменьшается.</a:t>
            </a:r>
          </a:p>
          <a:p>
            <a:endParaRPr lang="ru-RU" sz="1600" dirty="0" smtClean="0"/>
          </a:p>
          <a:p>
            <a:r>
              <a:rPr lang="ru-RU" sz="1600" dirty="0" smtClean="0"/>
              <a:t>Датчик перегрева </a:t>
            </a:r>
            <a:r>
              <a:rPr lang="en-US" sz="1600" dirty="0" smtClean="0"/>
              <a:t>D15 </a:t>
            </a:r>
            <a:r>
              <a:rPr lang="ru-RU" sz="1600" dirty="0" smtClean="0"/>
              <a:t>– биметаллический термостат (Температура срабатывания около  110-125 градусов Цельсия). Замыкается при температуре около +70 градусов.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63" y="963067"/>
            <a:ext cx="3547645" cy="29552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2200" y="1589377"/>
            <a:ext cx="1621731" cy="11081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2200" y="2758464"/>
            <a:ext cx="1621731" cy="11598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7944" y="3977225"/>
            <a:ext cx="3925988" cy="131344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84434" y="1004494"/>
            <a:ext cx="955481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D10</a:t>
            </a:r>
            <a:endParaRPr lang="ru-RU" sz="2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27944" y="4797588"/>
            <a:ext cx="955481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D1</a:t>
            </a:r>
            <a:r>
              <a:rPr lang="ru-RU" sz="2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5</a:t>
            </a:r>
            <a:endParaRPr lang="ru-RU" sz="2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16176" y="1550750"/>
            <a:ext cx="955481" cy="3785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D1</a:t>
            </a:r>
            <a:r>
              <a:rPr lang="ru-RU" sz="2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5</a:t>
            </a:r>
            <a:endParaRPr lang="ru-RU" sz="2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931700" y="2703508"/>
            <a:ext cx="955481" cy="3785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D1</a:t>
            </a:r>
            <a:r>
              <a:rPr lang="ru-RU" sz="2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5</a:t>
            </a:r>
            <a:endParaRPr lang="ru-RU" sz="2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72330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96850"/>
            <a:ext cx="1573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60363" y="360363"/>
            <a:ext cx="5580062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386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</a:pPr>
            <a:r>
              <a:rPr lang="ru-RU" altLang="ru-RU" b="1" dirty="0" smtClean="0">
                <a:latin typeface="Candara" panose="020E0502030303020204" pitchFamily="34" charset="0"/>
              </a:rPr>
              <a:t>Жаровая труба</a:t>
            </a:r>
            <a:endParaRPr lang="ru-RU" altLang="ru-RU" b="1" dirty="0">
              <a:latin typeface="Candara" panose="020E0502030303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8948" y="4184711"/>
            <a:ext cx="8880193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1. Горелка составная (алюминий, нержавеющая сталь)</a:t>
            </a:r>
          </a:p>
          <a:p>
            <a:r>
              <a:rPr lang="ru-RU" sz="1600" dirty="0" smtClean="0"/>
              <a:t>2. Не взаимозаменяемые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360363" y="891059"/>
            <a:ext cx="4190058" cy="31279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6886" y="891060"/>
            <a:ext cx="4935912" cy="252028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83675" y="3525970"/>
            <a:ext cx="955481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D10</a:t>
            </a:r>
            <a:endParaRPr lang="ru-RU" sz="2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627317" y="2918256"/>
            <a:ext cx="955481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D1</a:t>
            </a:r>
            <a:r>
              <a:rPr lang="ru-RU" sz="2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5</a:t>
            </a:r>
            <a:endParaRPr lang="ru-RU" sz="2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9587" y="2569390"/>
            <a:ext cx="2058921" cy="148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606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96850"/>
            <a:ext cx="1573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60363" y="360363"/>
            <a:ext cx="5580062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386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</a:pPr>
            <a:r>
              <a:rPr lang="ru-RU" altLang="ru-RU" b="1" dirty="0" smtClean="0">
                <a:latin typeface="Candara" panose="020E0502030303020204" pitchFamily="34" charset="0"/>
              </a:rPr>
              <a:t>Свеча, штифт накала</a:t>
            </a:r>
            <a:endParaRPr lang="ru-RU" altLang="ru-RU" b="1" dirty="0">
              <a:latin typeface="Candara" panose="020E0502030303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60648" y="3294605"/>
            <a:ext cx="5179908" cy="77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600" dirty="0" smtClean="0"/>
              <a:t>D10 – </a:t>
            </a:r>
            <a:r>
              <a:rPr lang="ru-RU" sz="1600" dirty="0" smtClean="0"/>
              <a:t>свеча накала – 0,5 Ом.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D15</a:t>
            </a:r>
            <a:r>
              <a:rPr lang="ru-RU" sz="1600" dirty="0" smtClean="0"/>
              <a:t> – </a:t>
            </a:r>
            <a:r>
              <a:rPr lang="ru-RU" sz="1600" dirty="0"/>
              <a:t>ш</a:t>
            </a:r>
            <a:r>
              <a:rPr lang="ru-RU" sz="1600" dirty="0" smtClean="0"/>
              <a:t>тифт накала – 1,5 Ом.</a:t>
            </a:r>
          </a:p>
          <a:p>
            <a:endParaRPr lang="ru-RU" sz="16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22263" y="1073175"/>
            <a:ext cx="2762250" cy="26860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363" y="3303506"/>
            <a:ext cx="951058" cy="4938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270844" y="4342"/>
            <a:ext cx="1997945" cy="40594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8464" y="2619251"/>
            <a:ext cx="957155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7771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96850"/>
            <a:ext cx="1573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60363" y="360363"/>
            <a:ext cx="5580062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386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</a:pPr>
            <a:r>
              <a:rPr lang="ru-RU" altLang="ru-RU" b="1" dirty="0" smtClean="0">
                <a:latin typeface="Candara" panose="020E0502030303020204" pitchFamily="34" charset="0"/>
              </a:rPr>
              <a:t>Датчик пламени</a:t>
            </a:r>
            <a:endParaRPr lang="ru-RU" altLang="ru-RU" b="1" dirty="0">
              <a:latin typeface="Candara" panose="020E0502030303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0362" y="3277253"/>
            <a:ext cx="7128221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1. Датчики пламени идентичны – 1,1кОм. При повышении температуры сопротивление увеличивается.</a:t>
            </a:r>
            <a:endParaRPr lang="ru-RU" sz="1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42455" y="1040025"/>
            <a:ext cx="2085975" cy="18478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9912" y="1040025"/>
            <a:ext cx="951058" cy="4938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0970" y="1040025"/>
            <a:ext cx="5653790" cy="18478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0970" y="2394056"/>
            <a:ext cx="957155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22335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96850"/>
            <a:ext cx="1573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60363" y="360363"/>
            <a:ext cx="5580062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386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</a:pPr>
            <a:r>
              <a:rPr lang="ru-RU" altLang="ru-RU" b="1" dirty="0" smtClean="0">
                <a:latin typeface="Candara" panose="020E0502030303020204" pitchFamily="34" charset="0"/>
              </a:rPr>
              <a:t>Помпа</a:t>
            </a:r>
            <a:endParaRPr lang="ru-RU" altLang="ru-RU" b="1" dirty="0">
              <a:latin typeface="Candara" panose="020E0502030303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0362" y="3339331"/>
            <a:ext cx="4478473" cy="16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 smtClean="0"/>
              <a:t>Помпы на </a:t>
            </a:r>
            <a:r>
              <a:rPr lang="en-US" sz="1600" dirty="0" smtClean="0"/>
              <a:t>D10 </a:t>
            </a:r>
            <a:r>
              <a:rPr lang="ru-RU" sz="1600" dirty="0" smtClean="0"/>
              <a:t>и </a:t>
            </a:r>
            <a:r>
              <a:rPr lang="en-US" sz="1600" dirty="0" smtClean="0"/>
              <a:t>D15</a:t>
            </a:r>
            <a:r>
              <a:rPr lang="ru-RU" sz="1600" dirty="0" smtClean="0"/>
              <a:t> 24В одинаковые</a:t>
            </a:r>
          </a:p>
          <a:p>
            <a:pPr marL="342900" indent="-342900">
              <a:buAutoNum type="arabicPeriod"/>
            </a:pPr>
            <a:r>
              <a:rPr lang="ru-RU" sz="1600" dirty="0" smtClean="0"/>
              <a:t>У </a:t>
            </a:r>
            <a:r>
              <a:rPr lang="en-US" sz="1600" dirty="0" smtClean="0"/>
              <a:t>D10</a:t>
            </a:r>
            <a:r>
              <a:rPr lang="ru-RU" sz="1600" dirty="0" smtClean="0"/>
              <a:t> есть вариант на 12В</a:t>
            </a:r>
          </a:p>
          <a:p>
            <a:pPr marL="342900" indent="-342900">
              <a:buAutoNum type="arabicPeriod"/>
            </a:pPr>
            <a:r>
              <a:rPr lang="ru-RU" sz="1600" dirty="0" smtClean="0"/>
              <a:t>Диаметр патрубков 19мм</a:t>
            </a:r>
          </a:p>
          <a:p>
            <a:pPr marL="342900" indent="-342900">
              <a:buAutoNum type="arabicPeriod"/>
            </a:pPr>
            <a:r>
              <a:rPr lang="ru-RU" sz="1600" dirty="0" smtClean="0"/>
              <a:t>Производительность 20,5 л/мин или 1250л/ч</a:t>
            </a:r>
          </a:p>
          <a:p>
            <a:pPr marL="342900" indent="-342900">
              <a:buAutoNum type="arabicPeriod"/>
            </a:pPr>
            <a:r>
              <a:rPr lang="ru-RU" sz="1600" dirty="0" smtClean="0"/>
              <a:t>Дополнительных крышек с другими углами нет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63" y="923420"/>
            <a:ext cx="4478473" cy="24159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8304" y="923420"/>
            <a:ext cx="2299375" cy="32079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80272" y="4131419"/>
            <a:ext cx="4176464" cy="1008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6. Помпа </a:t>
            </a:r>
            <a:r>
              <a:rPr lang="ru-RU" sz="1600" dirty="0"/>
              <a:t>установлена на отопитель, </a:t>
            </a:r>
            <a:r>
              <a:rPr lang="ru-RU" sz="1600" dirty="0" smtClean="0"/>
              <a:t>при   желании </a:t>
            </a:r>
            <a:r>
              <a:rPr lang="ru-RU" sz="1600" dirty="0"/>
              <a:t>легко выносится за его пределы</a:t>
            </a:r>
          </a:p>
          <a:p>
            <a:r>
              <a:rPr lang="ru-RU" sz="1600" dirty="0" smtClean="0"/>
              <a:t>7. Помпа с прямым приводом</a:t>
            </a:r>
          </a:p>
          <a:p>
            <a:r>
              <a:rPr lang="ru-RU" sz="1600" dirty="0" smtClean="0"/>
              <a:t>8. Внутреннее сопротивление – 4 Ом.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6088301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96850"/>
            <a:ext cx="1573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60363" y="360363"/>
            <a:ext cx="5580062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386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</a:pPr>
            <a:r>
              <a:rPr lang="ru-RU" altLang="ru-RU" b="1" dirty="0">
                <a:latin typeface="Candara" panose="020E0502030303020204" pitchFamily="34" charset="0"/>
              </a:rPr>
              <a:t>Ж</a:t>
            </a:r>
            <a:r>
              <a:rPr lang="ru-RU" altLang="ru-RU" b="1" dirty="0" smtClean="0">
                <a:latin typeface="Candara" panose="020E0502030303020204" pitchFamily="34" charset="0"/>
              </a:rPr>
              <a:t>идкостной контур</a:t>
            </a:r>
            <a:endParaRPr lang="ru-RU" altLang="ru-RU" b="1" dirty="0">
              <a:latin typeface="Candara" panose="020E0502030303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62" y="918605"/>
            <a:ext cx="3758405" cy="29967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18767" y="931167"/>
            <a:ext cx="3024336" cy="2181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 smtClean="0"/>
              <a:t>Шланг 19мм с 1 разворотом (мягкий, по всем тестам не уступает качеству Вебасто) 2,2м</a:t>
            </a:r>
          </a:p>
          <a:p>
            <a:pPr marL="342900" indent="-342900">
              <a:buAutoNum type="arabicPeriod"/>
            </a:pPr>
            <a:r>
              <a:rPr lang="ru-RU" sz="1600" dirty="0" smtClean="0"/>
              <a:t>Патрубки соединительные с пружинными </a:t>
            </a:r>
            <a:r>
              <a:rPr lang="ru-RU" sz="1600" dirty="0" smtClean="0"/>
              <a:t>хомутами </a:t>
            </a:r>
            <a:r>
              <a:rPr lang="en-US" sz="1600" dirty="0"/>
              <a:t>Ø</a:t>
            </a:r>
            <a:r>
              <a:rPr lang="ru-RU" sz="1600" dirty="0" smtClean="0"/>
              <a:t>25</a:t>
            </a:r>
            <a:endParaRPr lang="ru-RU" sz="1600" dirty="0" smtClean="0"/>
          </a:p>
          <a:p>
            <a:endParaRPr lang="ru-RU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253925" y="3627363"/>
            <a:ext cx="2746828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8544" y="2913461"/>
            <a:ext cx="1404810" cy="8930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64188" y="3121904"/>
            <a:ext cx="2746828" cy="865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два червячных </a:t>
            </a:r>
          </a:p>
          <a:p>
            <a:r>
              <a:rPr lang="ru-RU" dirty="0" smtClean="0"/>
              <a:t>хомута </a:t>
            </a:r>
            <a:r>
              <a:rPr lang="en-US" dirty="0" smtClean="0"/>
              <a:t>Ø20/32</a:t>
            </a:r>
            <a:endParaRPr lang="en-US" dirty="0"/>
          </a:p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3" t="2592" r="30952" b="4285"/>
          <a:stretch/>
        </p:blipFill>
        <p:spPr>
          <a:xfrm>
            <a:off x="7128544" y="837082"/>
            <a:ext cx="1404810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388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96850"/>
            <a:ext cx="1573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287784" y="37306"/>
            <a:ext cx="7560269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386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</a:pPr>
            <a:r>
              <a:rPr lang="en-US" altLang="ru-RU" sz="3200" b="1" dirty="0" smtClean="0">
                <a:latin typeface="Candara" panose="020E0502030303020204" pitchFamily="34" charset="0"/>
              </a:rPr>
              <a:t>HYDRO D10</a:t>
            </a:r>
            <a:r>
              <a:rPr lang="ru-RU" altLang="ru-RU" sz="3200" b="1" dirty="0">
                <a:latin typeface="Candara" panose="020E0502030303020204" pitchFamily="34" charset="0"/>
              </a:rPr>
              <a:t> </a:t>
            </a:r>
            <a:r>
              <a:rPr lang="ru-RU" altLang="ru-RU" sz="1600" b="1" dirty="0">
                <a:latin typeface="Candara" panose="020E0502030303020204" pitchFamily="34" charset="0"/>
              </a:rPr>
              <a:t>Внешний вид</a:t>
            </a:r>
          </a:p>
          <a:p>
            <a:pPr>
              <a:lnSpc>
                <a:spcPct val="83000"/>
              </a:lnSpc>
            </a:pPr>
            <a:endParaRPr lang="ru-RU" altLang="ru-RU" sz="3200" b="1" dirty="0" smtClean="0">
              <a:latin typeface="Candara" panose="020E0502030303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8" b="16137"/>
          <a:stretch/>
        </p:blipFill>
        <p:spPr>
          <a:xfrm>
            <a:off x="59194" y="542571"/>
            <a:ext cx="4392488" cy="25658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" t="7672" r="1746" b="5978"/>
          <a:stretch/>
        </p:blipFill>
        <p:spPr>
          <a:xfrm>
            <a:off x="4583131" y="804483"/>
            <a:ext cx="4447554" cy="30243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4406" y="3262868"/>
            <a:ext cx="4175826" cy="2096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400" dirty="0" smtClean="0"/>
              <a:t>Монтажный кронштейн</a:t>
            </a:r>
          </a:p>
          <a:p>
            <a:pPr marL="342900" indent="-342900">
              <a:buAutoNum type="arabicPeriod"/>
            </a:pPr>
            <a:r>
              <a:rPr lang="ru-RU" sz="1400" dirty="0" smtClean="0"/>
              <a:t>Выходной штуцер теплообменника</a:t>
            </a:r>
          </a:p>
          <a:p>
            <a:pPr marL="342900" indent="-342900">
              <a:buAutoNum type="arabicPeriod"/>
            </a:pPr>
            <a:r>
              <a:rPr lang="ru-RU" sz="1400" dirty="0" smtClean="0"/>
              <a:t>Свеча накала</a:t>
            </a:r>
          </a:p>
          <a:p>
            <a:pPr marL="342900" indent="-342900">
              <a:buAutoNum type="arabicPeriod"/>
            </a:pPr>
            <a:r>
              <a:rPr lang="ru-RU" sz="1400" dirty="0" smtClean="0"/>
              <a:t>Топливный штуцер горелки</a:t>
            </a:r>
          </a:p>
          <a:p>
            <a:pPr marL="342900" indent="-342900">
              <a:buAutoNum type="arabicPeriod"/>
            </a:pPr>
            <a:r>
              <a:rPr lang="ru-RU" sz="1400" dirty="0" smtClean="0"/>
              <a:t>Корпус жаровой трубы</a:t>
            </a:r>
          </a:p>
          <a:p>
            <a:pPr marL="342900" indent="-342900">
              <a:buAutoNum type="arabicPeriod"/>
            </a:pPr>
            <a:r>
              <a:rPr lang="ru-RU" sz="1400" dirty="0" smtClean="0"/>
              <a:t>Циркуляционный насос</a:t>
            </a:r>
          </a:p>
          <a:p>
            <a:pPr marL="342900" indent="-342900">
              <a:buAutoNum type="arabicPeriod"/>
            </a:pPr>
            <a:r>
              <a:rPr lang="ru-RU" sz="1400" dirty="0" smtClean="0"/>
              <a:t>Выхлопной штуцер</a:t>
            </a:r>
          </a:p>
          <a:p>
            <a:pPr marL="342900" indent="-342900">
              <a:buAutoNum type="arabicPeriod"/>
            </a:pPr>
            <a:r>
              <a:rPr lang="ru-RU" sz="1400" dirty="0" smtClean="0"/>
              <a:t>Штуцер забора воздуха</a:t>
            </a:r>
          </a:p>
          <a:p>
            <a:pPr marL="342900" indent="-342900">
              <a:buAutoNum type="arabicPeriod"/>
            </a:pPr>
            <a:r>
              <a:rPr lang="ru-RU" sz="1400" dirty="0" smtClean="0"/>
              <a:t>Блок управления</a:t>
            </a:r>
          </a:p>
          <a:p>
            <a:pPr marL="342900" indent="-342900">
              <a:buAutoNum type="arabicPeriod"/>
            </a:pPr>
            <a:r>
              <a:rPr lang="ru-RU" sz="1400" dirty="0" smtClean="0"/>
              <a:t>Крышка нагнетателя воздуха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47824" y="1323107"/>
            <a:ext cx="144016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33" name="TextBox 32"/>
          <p:cNvSpPr txBox="1"/>
          <p:nvPr/>
        </p:nvSpPr>
        <p:spPr>
          <a:xfrm>
            <a:off x="1511920" y="629499"/>
            <a:ext cx="144016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2376016" y="589452"/>
            <a:ext cx="144016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3284749" y="629499"/>
            <a:ext cx="144016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2414420" y="1467123"/>
            <a:ext cx="144016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37" name="TextBox 36"/>
          <p:cNvSpPr txBox="1"/>
          <p:nvPr/>
        </p:nvSpPr>
        <p:spPr>
          <a:xfrm>
            <a:off x="1511920" y="2547243"/>
            <a:ext cx="144016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6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333549" y="2261978"/>
            <a:ext cx="144016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39" name="TextBox 38"/>
          <p:cNvSpPr txBox="1"/>
          <p:nvPr/>
        </p:nvSpPr>
        <p:spPr>
          <a:xfrm>
            <a:off x="2918476" y="2210398"/>
            <a:ext cx="144016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40" name="TextBox 39"/>
          <p:cNvSpPr txBox="1"/>
          <p:nvPr/>
        </p:nvSpPr>
        <p:spPr>
          <a:xfrm>
            <a:off x="4909960" y="1885930"/>
            <a:ext cx="144016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9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544368" y="1880227"/>
            <a:ext cx="504056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10</a:t>
            </a:r>
            <a:endParaRPr lang="ru-RU" dirty="0"/>
          </a:p>
        </p:txBody>
      </p:sp>
      <p:sp>
        <p:nvSpPr>
          <p:cNvPr id="43" name="TextBox 42"/>
          <p:cNvSpPr txBox="1"/>
          <p:nvPr/>
        </p:nvSpPr>
        <p:spPr>
          <a:xfrm>
            <a:off x="6188008" y="1912010"/>
            <a:ext cx="504056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11</a:t>
            </a:r>
            <a:endParaRPr lang="ru-RU" dirty="0"/>
          </a:p>
        </p:txBody>
      </p:sp>
      <p:sp>
        <p:nvSpPr>
          <p:cNvPr id="44" name="TextBox 43"/>
          <p:cNvSpPr txBox="1"/>
          <p:nvPr/>
        </p:nvSpPr>
        <p:spPr>
          <a:xfrm>
            <a:off x="6692064" y="1262066"/>
            <a:ext cx="504056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12</a:t>
            </a:r>
            <a:endParaRPr lang="ru-RU" dirty="0"/>
          </a:p>
        </p:txBody>
      </p:sp>
      <p:sp>
        <p:nvSpPr>
          <p:cNvPr id="45" name="TextBox 44"/>
          <p:cNvSpPr txBox="1"/>
          <p:nvPr/>
        </p:nvSpPr>
        <p:spPr>
          <a:xfrm>
            <a:off x="7199350" y="813976"/>
            <a:ext cx="504056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13</a:t>
            </a:r>
            <a:endParaRPr lang="ru-RU" dirty="0"/>
          </a:p>
        </p:txBody>
      </p:sp>
      <p:sp>
        <p:nvSpPr>
          <p:cNvPr id="46" name="TextBox 45"/>
          <p:cNvSpPr txBox="1"/>
          <p:nvPr/>
        </p:nvSpPr>
        <p:spPr>
          <a:xfrm>
            <a:off x="8259074" y="1007061"/>
            <a:ext cx="504056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14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8026785" y="1530259"/>
            <a:ext cx="504056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15</a:t>
            </a:r>
            <a:endParaRPr lang="ru-RU" dirty="0"/>
          </a:p>
        </p:txBody>
      </p:sp>
      <p:sp>
        <p:nvSpPr>
          <p:cNvPr id="48" name="TextBox 47"/>
          <p:cNvSpPr txBox="1"/>
          <p:nvPr/>
        </p:nvSpPr>
        <p:spPr>
          <a:xfrm>
            <a:off x="8424688" y="2979291"/>
            <a:ext cx="504056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16</a:t>
            </a:r>
            <a:endParaRPr lang="ru-RU" dirty="0"/>
          </a:p>
        </p:txBody>
      </p:sp>
      <p:sp>
        <p:nvSpPr>
          <p:cNvPr id="50" name="TextBox 49"/>
          <p:cNvSpPr txBox="1"/>
          <p:nvPr/>
        </p:nvSpPr>
        <p:spPr>
          <a:xfrm>
            <a:off x="3689838" y="4056756"/>
            <a:ext cx="4175826" cy="129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 startAt="11"/>
            </a:pPr>
            <a:r>
              <a:rPr lang="ru-RU" sz="1400" dirty="0" smtClean="0"/>
              <a:t>Нагнетатель воздуха</a:t>
            </a:r>
          </a:p>
          <a:p>
            <a:pPr marL="342900" indent="-342900">
              <a:buAutoNum type="arabicPeriod" startAt="11"/>
            </a:pPr>
            <a:r>
              <a:rPr lang="ru-RU" sz="1400" dirty="0" smtClean="0"/>
              <a:t>Датчик пламени</a:t>
            </a:r>
          </a:p>
          <a:p>
            <a:pPr marL="342900" indent="-342900">
              <a:buAutoNum type="arabicPeriod" startAt="11"/>
            </a:pPr>
            <a:r>
              <a:rPr lang="ru-RU" sz="1400" dirty="0" smtClean="0"/>
              <a:t>Датчик температуры ОЖ</a:t>
            </a:r>
          </a:p>
          <a:p>
            <a:pPr marL="342900" indent="-342900">
              <a:buAutoNum type="arabicPeriod" startAt="11"/>
            </a:pPr>
            <a:r>
              <a:rPr lang="ru-RU" sz="1400" dirty="0" smtClean="0"/>
              <a:t>Датчик перегрева</a:t>
            </a:r>
          </a:p>
          <a:p>
            <a:pPr marL="342900" indent="-342900">
              <a:buAutoNum type="arabicPeriod" startAt="11"/>
            </a:pPr>
            <a:r>
              <a:rPr lang="ru-RU" sz="1400" dirty="0" smtClean="0"/>
              <a:t>Теплообменник</a:t>
            </a:r>
          </a:p>
          <a:p>
            <a:pPr marL="342900" indent="-342900">
              <a:buAutoNum type="arabicPeriod" startAt="11"/>
            </a:pPr>
            <a:r>
              <a:rPr lang="ru-RU" sz="1400" dirty="0" smtClean="0"/>
              <a:t>Входной штуцер теплообменника</a:t>
            </a:r>
          </a:p>
        </p:txBody>
      </p:sp>
    </p:spTree>
    <p:extLst>
      <p:ext uri="{BB962C8B-B14F-4D97-AF65-F5344CB8AC3E}">
        <p14:creationId xmlns:p14="http://schemas.microsoft.com/office/powerpoint/2010/main" val="10553402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96850"/>
            <a:ext cx="1573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60363" y="360363"/>
            <a:ext cx="5580062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386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</a:pPr>
            <a:r>
              <a:rPr lang="ru-RU" altLang="ru-RU" b="1" dirty="0" smtClean="0">
                <a:latin typeface="Candara" panose="020E0502030303020204" pitchFamily="34" charset="0"/>
              </a:rPr>
              <a:t>Топливный дозирующий насос</a:t>
            </a:r>
            <a:endParaRPr lang="ru-RU" altLang="ru-RU" b="1" dirty="0">
              <a:latin typeface="Candara" panose="020E0502030303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00352" y="1107083"/>
            <a:ext cx="3528392" cy="1924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 smtClean="0"/>
              <a:t>Топливные насосы – 12 и 24 вольта, не взаимозаменяемые</a:t>
            </a:r>
          </a:p>
          <a:p>
            <a:pPr marL="342900" indent="-342900">
              <a:buAutoNum type="arabicPeriod"/>
            </a:pPr>
            <a:r>
              <a:rPr lang="ru-RU" sz="1600" dirty="0" smtClean="0"/>
              <a:t>Тип – импульсный</a:t>
            </a:r>
          </a:p>
          <a:p>
            <a:pPr marL="342900" indent="-342900">
              <a:buAutoNum type="arabicPeriod"/>
            </a:pPr>
            <a:r>
              <a:rPr lang="ru-RU" sz="1600" dirty="0" smtClean="0"/>
              <a:t>Габаритные и </a:t>
            </a:r>
            <a:r>
              <a:rPr lang="ru-RU" sz="1600" dirty="0" err="1" smtClean="0"/>
              <a:t>подсоединительные</a:t>
            </a:r>
            <a:r>
              <a:rPr lang="ru-RU" sz="1600" dirty="0" smtClean="0"/>
              <a:t> размеры аналогичны </a:t>
            </a:r>
            <a:r>
              <a:rPr lang="en-US" sz="1600" dirty="0" err="1" smtClean="0"/>
              <a:t>Webasto</a:t>
            </a:r>
            <a:r>
              <a:rPr lang="en-US" sz="1600" dirty="0" smtClean="0"/>
              <a:t> DP30</a:t>
            </a:r>
            <a:endParaRPr lang="ru-RU" sz="1600" dirty="0" smtClean="0"/>
          </a:p>
          <a:p>
            <a:pPr marL="342900" indent="-342900">
              <a:buAutoNum type="arabicPeriod"/>
            </a:pPr>
            <a:r>
              <a:rPr lang="ru-RU" sz="1600" dirty="0" smtClean="0"/>
              <a:t>Крепление - резиновое кольцо плюс хомут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9760" y="4508838"/>
            <a:ext cx="4241867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Взаимозаменяемости с </a:t>
            </a:r>
            <a:r>
              <a:rPr lang="en-US" dirty="0" err="1" smtClean="0"/>
              <a:t>Webasto</a:t>
            </a:r>
            <a:r>
              <a:rPr lang="ru-RU" dirty="0" smtClean="0"/>
              <a:t> - </a:t>
            </a:r>
            <a:r>
              <a:rPr lang="ru-RU" dirty="0" smtClean="0">
                <a:solidFill>
                  <a:srgbClr val="FF0000"/>
                </a:solidFill>
              </a:rPr>
              <a:t>нет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63" y="819051"/>
            <a:ext cx="2275120" cy="43474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5483" y="819051"/>
            <a:ext cx="2821425" cy="219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531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944" y="3006612"/>
            <a:ext cx="4048125" cy="1876425"/>
          </a:xfrm>
          <a:prstGeom prst="rect">
            <a:avLst/>
          </a:prstGeom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96850"/>
            <a:ext cx="1573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60363" y="360363"/>
            <a:ext cx="5580062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386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</a:pPr>
            <a:r>
              <a:rPr lang="ru-RU" altLang="ru-RU" b="1" dirty="0" smtClean="0">
                <a:latin typeface="Candara" panose="020E0502030303020204" pitchFamily="34" charset="0"/>
              </a:rPr>
              <a:t>Топливная магистраль, забор топлива</a:t>
            </a:r>
            <a:endParaRPr lang="ru-RU" altLang="ru-RU" b="1" dirty="0">
              <a:latin typeface="Candara" panose="020E0502030303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04408" y="952836"/>
            <a:ext cx="3080667" cy="3068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 smtClean="0"/>
              <a:t>Баковый заборник 5мм длинна погружной части 510мм</a:t>
            </a:r>
          </a:p>
          <a:p>
            <a:pPr marL="342900" indent="-342900">
              <a:buAutoNum type="arabicPeriod"/>
            </a:pPr>
            <a:r>
              <a:rPr lang="ru-RU" sz="1600" dirty="0" smtClean="0"/>
              <a:t>Крепление – шесть отверстий 5мм (сам заборник можно выкрутить из площадки, резьба М10)</a:t>
            </a:r>
          </a:p>
          <a:p>
            <a:pPr marL="342900" indent="-342900">
              <a:buAutoNum type="arabicPeriod"/>
            </a:pPr>
            <a:r>
              <a:rPr lang="ru-RU" sz="1600" dirty="0" smtClean="0"/>
              <a:t>Резиновые соединительные шланги – 4/9мм длинна 80мм</a:t>
            </a:r>
          </a:p>
          <a:p>
            <a:pPr marL="342900" indent="-342900">
              <a:buAutoNum type="arabicPeriod"/>
            </a:pPr>
            <a:r>
              <a:rPr lang="ru-RU" sz="1600" dirty="0" smtClean="0"/>
              <a:t>Хомуты 9мм</a:t>
            </a:r>
          </a:p>
          <a:p>
            <a:pPr marL="342900" indent="-342900">
              <a:buAutoNum type="arabicPeriod"/>
            </a:pPr>
            <a:r>
              <a:rPr lang="ru-RU" sz="1600" dirty="0" smtClean="0"/>
              <a:t>Топливопровод пластик </a:t>
            </a:r>
            <a:r>
              <a:rPr lang="en-US" sz="1600" dirty="0" smtClean="0"/>
              <a:t>PA12</a:t>
            </a:r>
            <a:r>
              <a:rPr lang="ru-RU" sz="1600" dirty="0" smtClean="0"/>
              <a:t>, 4х1мм, длинна 6м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991" y="891059"/>
            <a:ext cx="3098145" cy="259426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514026" y="925775"/>
            <a:ext cx="955481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D10</a:t>
            </a:r>
            <a:endParaRPr lang="ru-RU" sz="2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822802" y="4389953"/>
            <a:ext cx="955481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D1</a:t>
            </a:r>
            <a:r>
              <a:rPr lang="ru-RU" sz="2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5</a:t>
            </a:r>
            <a:endParaRPr lang="ru-RU" sz="2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8144" y="891059"/>
            <a:ext cx="1932434" cy="204767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3423" y="891059"/>
            <a:ext cx="957155" cy="49381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9872" y="1683147"/>
            <a:ext cx="841988" cy="84198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2571" y="1683148"/>
            <a:ext cx="814827" cy="84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2693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96850"/>
            <a:ext cx="1573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60363" y="360363"/>
            <a:ext cx="5580062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386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</a:pPr>
            <a:r>
              <a:rPr lang="ru-RU" altLang="ru-RU" b="1" dirty="0" smtClean="0">
                <a:latin typeface="Candara" panose="020E0502030303020204" pitchFamily="34" charset="0"/>
              </a:rPr>
              <a:t>Электропроводка</a:t>
            </a:r>
            <a:endParaRPr lang="ru-RU" altLang="ru-RU" b="1" dirty="0">
              <a:latin typeface="Candara" panose="020E0502030303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80472" y="2835275"/>
            <a:ext cx="2952328" cy="16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 smtClean="0"/>
              <a:t>Внешние разъемы герметичные</a:t>
            </a:r>
          </a:p>
          <a:p>
            <a:pPr marL="342900" indent="-342900">
              <a:buAutoNum type="arabicPeriod"/>
            </a:pPr>
            <a:r>
              <a:rPr lang="ru-RU" sz="1600" dirty="0" smtClean="0"/>
              <a:t>Длинна проводки 520мм</a:t>
            </a:r>
          </a:p>
          <a:p>
            <a:pPr marL="342900" indent="-342900">
              <a:buAutoNum type="arabicPeriod"/>
            </a:pPr>
            <a:r>
              <a:rPr lang="ru-RU" sz="1600" dirty="0" smtClean="0"/>
              <a:t>Проводка защищена гофрой</a:t>
            </a:r>
          </a:p>
          <a:p>
            <a:pPr marL="342900" indent="-342900">
              <a:buAutoNum type="arabicPeriod"/>
            </a:pPr>
            <a:endParaRPr lang="ru-RU" sz="1600" dirty="0" smtClean="0"/>
          </a:p>
          <a:p>
            <a:pPr marL="342900" indent="-342900">
              <a:buAutoNum type="arabicPeriod"/>
            </a:pPr>
            <a:endParaRPr lang="ru-RU" sz="1600" dirty="0" smtClean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784" y="720725"/>
            <a:ext cx="2529334" cy="27626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2880072" y="720725"/>
            <a:ext cx="1473863" cy="18943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6890" y="720726"/>
            <a:ext cx="1765992" cy="18943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7744" y="2666144"/>
            <a:ext cx="1471754" cy="175330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6891" y="2666145"/>
            <a:ext cx="1525944" cy="17533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625930" y="3186476"/>
            <a:ext cx="1853041" cy="252933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7862" y="4463535"/>
            <a:ext cx="1792410" cy="91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45186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96850"/>
            <a:ext cx="1573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60363" y="360363"/>
            <a:ext cx="5580062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386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</a:pPr>
            <a:r>
              <a:rPr lang="ru-RU" altLang="ru-RU" b="1" dirty="0" err="1" smtClean="0">
                <a:latin typeface="Candara" panose="020E0502030303020204" pitchFamily="34" charset="0"/>
              </a:rPr>
              <a:t>Электросхема</a:t>
            </a:r>
            <a:endParaRPr lang="ru-RU" altLang="ru-RU" b="1" dirty="0">
              <a:latin typeface="Candara" panose="020E0502030303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08264" y="1096844"/>
            <a:ext cx="2880320" cy="3899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70C0"/>
                </a:solidFill>
              </a:rPr>
              <a:t>А1 – выключатель</a:t>
            </a:r>
          </a:p>
          <a:p>
            <a:r>
              <a:rPr lang="ru-RU" sz="1400" dirty="0" smtClean="0">
                <a:solidFill>
                  <a:srgbClr val="0070C0"/>
                </a:solidFill>
              </a:rPr>
              <a:t>А2 – блок управления</a:t>
            </a:r>
          </a:p>
          <a:p>
            <a:endParaRPr lang="ru-RU" sz="1400" dirty="0">
              <a:solidFill>
                <a:srgbClr val="00B050"/>
              </a:solidFill>
            </a:endParaRPr>
          </a:p>
          <a:p>
            <a:r>
              <a:rPr lang="ru-RU" sz="1400" dirty="0" smtClean="0">
                <a:solidFill>
                  <a:srgbClr val="00B050"/>
                </a:solidFill>
              </a:rPr>
              <a:t>Х1 – Основное питание (АКБ)</a:t>
            </a:r>
          </a:p>
          <a:p>
            <a:r>
              <a:rPr lang="ru-RU" sz="1400" dirty="0" smtClean="0">
                <a:solidFill>
                  <a:srgbClr val="00B050"/>
                </a:solidFill>
              </a:rPr>
              <a:t>Х2 – Разъем выключателя</a:t>
            </a:r>
          </a:p>
          <a:p>
            <a:r>
              <a:rPr lang="ru-RU" sz="1400" dirty="0" smtClean="0">
                <a:solidFill>
                  <a:srgbClr val="00B050"/>
                </a:solidFill>
              </a:rPr>
              <a:t>Х3 – Разъем проводки на выключатель</a:t>
            </a:r>
          </a:p>
          <a:p>
            <a:r>
              <a:rPr lang="ru-RU" sz="1400" dirty="0" smtClean="0">
                <a:solidFill>
                  <a:srgbClr val="00B050"/>
                </a:solidFill>
              </a:rPr>
              <a:t>Х4 – Разъем проводки на блок управления</a:t>
            </a:r>
            <a:endParaRPr lang="ru-RU" sz="1400" dirty="0"/>
          </a:p>
          <a:p>
            <a:r>
              <a:rPr lang="ru-RU" sz="1400" dirty="0" smtClean="0">
                <a:solidFill>
                  <a:srgbClr val="00B050"/>
                </a:solidFill>
              </a:rPr>
              <a:t>Х5 – Разъем компонентов отопителя</a:t>
            </a:r>
          </a:p>
          <a:p>
            <a:r>
              <a:rPr lang="ru-RU" sz="1400" dirty="0" smtClean="0">
                <a:solidFill>
                  <a:srgbClr val="00B050"/>
                </a:solidFill>
              </a:rPr>
              <a:t>Х6 – Разъем на топливный насос</a:t>
            </a:r>
          </a:p>
          <a:p>
            <a:r>
              <a:rPr lang="ru-RU" sz="1400" dirty="0" smtClean="0">
                <a:solidFill>
                  <a:srgbClr val="00B050"/>
                </a:solidFill>
              </a:rPr>
              <a:t>Х7 – Разъем проводки топливного насоса</a:t>
            </a:r>
          </a:p>
          <a:p>
            <a:r>
              <a:rPr lang="ru-RU" sz="1400" dirty="0" smtClean="0">
                <a:solidFill>
                  <a:srgbClr val="00B050"/>
                </a:solidFill>
              </a:rPr>
              <a:t>Х8 – Разъем датчиков температуры</a:t>
            </a:r>
          </a:p>
          <a:p>
            <a:r>
              <a:rPr lang="ru-RU" sz="1400" dirty="0" smtClean="0">
                <a:solidFill>
                  <a:srgbClr val="00B050"/>
                </a:solidFill>
              </a:rPr>
              <a:t>Х9 – Разъем проводки топливного насоса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63" y="679450"/>
            <a:ext cx="3949432" cy="473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9146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96850"/>
            <a:ext cx="1573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60363" y="360363"/>
            <a:ext cx="5580062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386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</a:pPr>
            <a:r>
              <a:rPr lang="ru-RU" altLang="ru-RU" b="1" dirty="0" smtClean="0">
                <a:latin typeface="Candara" panose="020E0502030303020204" pitchFamily="34" charset="0"/>
              </a:rPr>
              <a:t>Выключатель</a:t>
            </a:r>
            <a:endParaRPr lang="ru-RU" altLang="ru-RU" b="1" dirty="0">
              <a:latin typeface="Candara" panose="020E0502030303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83880" y="808995"/>
            <a:ext cx="3305027" cy="16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 smtClean="0"/>
              <a:t>Трехпозиционный выключатель</a:t>
            </a:r>
            <a:r>
              <a:rPr lang="en-US" sz="1600" dirty="0" smtClean="0"/>
              <a:t> </a:t>
            </a:r>
            <a:r>
              <a:rPr lang="ru-RU" sz="1600" dirty="0" smtClean="0"/>
              <a:t>с лампочкой</a:t>
            </a:r>
          </a:p>
          <a:p>
            <a:pPr marL="342900" indent="-342900">
              <a:buAutoNum type="arabicPeriod"/>
            </a:pPr>
            <a:r>
              <a:rPr lang="ru-RU" sz="1600" dirty="0" smtClean="0"/>
              <a:t>Отображение ошибок – моргание лампочки</a:t>
            </a:r>
          </a:p>
          <a:p>
            <a:pPr marL="342900" indent="-342900">
              <a:buAutoNum type="arabicPeriod"/>
            </a:pPr>
            <a:r>
              <a:rPr lang="ru-RU" sz="1600" dirty="0" smtClean="0"/>
              <a:t>Предохранитель отопителя 20А</a:t>
            </a:r>
          </a:p>
          <a:p>
            <a:pPr marL="342900" indent="-342900">
              <a:buAutoNum type="arabicPeriod"/>
            </a:pPr>
            <a:r>
              <a:rPr lang="ru-RU" sz="1600" dirty="0" smtClean="0"/>
              <a:t>Жгут АКБ 3м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63" y="819051"/>
            <a:ext cx="4323517" cy="40594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1923" y="2835275"/>
            <a:ext cx="1112167" cy="20431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8424" y="2835274"/>
            <a:ext cx="1218923" cy="20386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00218" y="2614755"/>
            <a:ext cx="2555175" cy="2153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 smtClean="0"/>
              <a:t>Красный – плюс</a:t>
            </a:r>
          </a:p>
          <a:p>
            <a:pPr marL="342900" indent="-342900">
              <a:buAutoNum type="arabicPeriod"/>
            </a:pPr>
            <a:r>
              <a:rPr lang="ru-RU" sz="1600" dirty="0" smtClean="0"/>
              <a:t>Черный – масса</a:t>
            </a:r>
          </a:p>
          <a:p>
            <a:pPr marL="342900" indent="-342900">
              <a:buAutoNum type="arabicPeriod"/>
            </a:pPr>
            <a:r>
              <a:rPr lang="ru-RU" sz="1600" dirty="0" smtClean="0"/>
              <a:t>Желтый – вкл. Подогревателя «+»</a:t>
            </a:r>
          </a:p>
          <a:p>
            <a:pPr marL="342900" indent="-342900">
              <a:buAutoNum type="arabicPeriod"/>
            </a:pPr>
            <a:r>
              <a:rPr lang="ru-RU" sz="1600" dirty="0" smtClean="0"/>
              <a:t>Синий – отдельное вкл. Помпы «+»</a:t>
            </a:r>
          </a:p>
          <a:p>
            <a:pPr marL="342900" indent="-342900">
              <a:buAutoNum type="arabicPeriod"/>
            </a:pPr>
            <a:r>
              <a:rPr lang="ru-RU" sz="1600" dirty="0" smtClean="0"/>
              <a:t>Зеленый – обратная связь </a:t>
            </a:r>
            <a:endParaRPr lang="ru-RU" sz="1600" dirty="0" smtClean="0"/>
          </a:p>
          <a:p>
            <a:pPr marL="342900" indent="-342900">
              <a:buAutoNum type="arabicPeriod"/>
            </a:pPr>
            <a:endParaRPr lang="ru-RU" sz="16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7416576" y="2127521"/>
            <a:ext cx="2555175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Обозначение проводов    выключателя </a:t>
            </a:r>
            <a:endParaRPr lang="ru-RU" sz="1600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2" t="31376" r="44921" b="39841"/>
          <a:stretch/>
        </p:blipFill>
        <p:spPr>
          <a:xfrm rot="5400000">
            <a:off x="8352681" y="4287553"/>
            <a:ext cx="1224136" cy="122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661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96850"/>
            <a:ext cx="1573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60362" y="360363"/>
            <a:ext cx="6120109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386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</a:pPr>
            <a:r>
              <a:rPr lang="ru-RU" altLang="ru-RU" b="1" dirty="0" smtClean="0">
                <a:latin typeface="Candara" panose="020E0502030303020204" pitchFamily="34" charset="0"/>
              </a:rPr>
              <a:t>Отвод отработанных </a:t>
            </a:r>
            <a:r>
              <a:rPr lang="ru-RU" altLang="ru-RU" b="1" dirty="0">
                <a:latin typeface="Candara" panose="020E0502030303020204" pitchFamily="34" charset="0"/>
              </a:rPr>
              <a:t>газов, з</a:t>
            </a:r>
            <a:r>
              <a:rPr lang="ru-RU" altLang="ru-RU" b="1" dirty="0" smtClean="0">
                <a:latin typeface="Candara" panose="020E0502030303020204" pitchFamily="34" charset="0"/>
              </a:rPr>
              <a:t>абор </a:t>
            </a:r>
            <a:r>
              <a:rPr lang="ru-RU" altLang="ru-RU" b="1" dirty="0">
                <a:latin typeface="Candara" panose="020E0502030303020204" pitchFamily="34" charset="0"/>
              </a:rPr>
              <a:t>воздуха для горения</a:t>
            </a:r>
          </a:p>
          <a:p>
            <a:pPr>
              <a:lnSpc>
                <a:spcPct val="83000"/>
              </a:lnSpc>
            </a:pPr>
            <a:endParaRPr lang="ru-RU" altLang="ru-RU" b="1" dirty="0">
              <a:latin typeface="Candara" panose="020E0502030303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45750" y="1076350"/>
            <a:ext cx="5724352" cy="2153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 smtClean="0"/>
              <a:t>Выхлопная труба из нержавеющей стали, аналог Вебасто </a:t>
            </a:r>
            <a:r>
              <a:rPr lang="en-US" sz="1600" dirty="0" smtClean="0"/>
              <a:t>Ø</a:t>
            </a:r>
            <a:r>
              <a:rPr lang="ru-RU" sz="1600" dirty="0" smtClean="0"/>
              <a:t>38 мм длина 1м.</a:t>
            </a:r>
          </a:p>
          <a:p>
            <a:pPr marL="342900" indent="-342900">
              <a:buAutoNum type="arabicPeriod"/>
            </a:pPr>
            <a:endParaRPr lang="ru-RU" sz="1600" dirty="0" smtClean="0"/>
          </a:p>
          <a:p>
            <a:pPr marL="342900" indent="-342900">
              <a:buAutoNum type="arabicPeriod"/>
            </a:pPr>
            <a:r>
              <a:rPr lang="ru-RU" sz="1600" dirty="0" smtClean="0"/>
              <a:t>Трубка забора воздуха – высокотемпературная, (состав: картон, </a:t>
            </a:r>
            <a:r>
              <a:rPr lang="ru-RU" sz="1600" dirty="0" err="1" smtClean="0"/>
              <a:t>аль.фольга</a:t>
            </a:r>
            <a:r>
              <a:rPr lang="ru-RU" sz="1600" dirty="0" smtClean="0"/>
              <a:t>, пластик</a:t>
            </a:r>
            <a:r>
              <a:rPr lang="ru-RU" sz="1600" dirty="0" smtClean="0"/>
              <a:t>). 0,7 м.</a:t>
            </a:r>
          </a:p>
          <a:p>
            <a:r>
              <a:rPr lang="ru-RU" sz="1600" dirty="0" smtClean="0"/>
              <a:t>2.1  Диаметр </a:t>
            </a:r>
            <a:r>
              <a:rPr lang="en-US" sz="1600" dirty="0" smtClean="0"/>
              <a:t>D10 – 26</a:t>
            </a:r>
            <a:r>
              <a:rPr lang="ru-RU" sz="1600" dirty="0" smtClean="0"/>
              <a:t>мм.</a:t>
            </a:r>
          </a:p>
          <a:p>
            <a:r>
              <a:rPr lang="ru-RU" sz="1600" dirty="0" smtClean="0"/>
              <a:t>2.2  Диаметр </a:t>
            </a:r>
            <a:r>
              <a:rPr lang="en-US" sz="1600" dirty="0" smtClean="0"/>
              <a:t>D</a:t>
            </a:r>
            <a:r>
              <a:rPr lang="ru-RU" sz="1600" dirty="0" smtClean="0"/>
              <a:t>15 – 24мм.</a:t>
            </a:r>
          </a:p>
          <a:p>
            <a:endParaRPr lang="ru-RU" sz="1600" dirty="0" smtClean="0"/>
          </a:p>
          <a:p>
            <a:r>
              <a:rPr lang="ru-RU" sz="1600" dirty="0" smtClean="0"/>
              <a:t>Фиксация</a:t>
            </a:r>
            <a:r>
              <a:rPr lang="ru-RU" sz="1600" dirty="0" smtClean="0"/>
              <a:t> на подогревателе хомутами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325" y="1035075"/>
            <a:ext cx="1962150" cy="36385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7475" y="1035075"/>
            <a:ext cx="1438275" cy="13239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" t="16137" r="5556" b="16137"/>
          <a:stretch/>
        </p:blipFill>
        <p:spPr>
          <a:xfrm>
            <a:off x="4032200" y="3246772"/>
            <a:ext cx="3131446" cy="176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760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96850"/>
            <a:ext cx="1573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60362" y="360363"/>
            <a:ext cx="6120109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386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</a:pPr>
            <a:r>
              <a:rPr lang="ru-RU" altLang="ru-RU" b="1" dirty="0" smtClean="0">
                <a:latin typeface="Candara" panose="020E0502030303020204" pitchFamily="34" charset="0"/>
              </a:rPr>
              <a:t>Кронштейн, монтажный комплект</a:t>
            </a:r>
            <a:endParaRPr lang="ru-RU" altLang="ru-RU" b="1" dirty="0">
              <a:latin typeface="Candara" panose="020E0502030303020204" pitchFamily="34" charset="0"/>
            </a:endParaRPr>
          </a:p>
          <a:p>
            <a:pPr>
              <a:lnSpc>
                <a:spcPct val="83000"/>
              </a:lnSpc>
            </a:pPr>
            <a:endParaRPr lang="ru-RU" altLang="ru-RU" b="1" dirty="0">
              <a:latin typeface="Candara" panose="020E0502030303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6176" y="1427813"/>
            <a:ext cx="5724352" cy="2611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Монтажный кронштейн в комплекте только у </a:t>
            </a:r>
            <a:r>
              <a:rPr lang="en-US" sz="1600" dirty="0" smtClean="0"/>
              <a:t>D</a:t>
            </a:r>
            <a:r>
              <a:rPr lang="ru-RU" sz="1600" dirty="0" smtClean="0"/>
              <a:t>10</a:t>
            </a:r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r>
              <a:rPr lang="ru-RU" sz="1600" dirty="0" smtClean="0"/>
              <a:t>Монтажный комплект</a:t>
            </a: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9364" b="11058"/>
          <a:stretch/>
        </p:blipFill>
        <p:spPr>
          <a:xfrm>
            <a:off x="431800" y="819051"/>
            <a:ext cx="2808312" cy="177467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386650" y="720725"/>
            <a:ext cx="955481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D1</a:t>
            </a:r>
            <a:r>
              <a:rPr lang="ru-RU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0</a:t>
            </a:r>
            <a:endParaRPr lang="ru-RU" sz="2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4" t="7672" r="9364" b="5978"/>
          <a:stretch/>
        </p:blipFill>
        <p:spPr>
          <a:xfrm>
            <a:off x="392216" y="2733331"/>
            <a:ext cx="3375529" cy="268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5518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96850"/>
            <a:ext cx="1573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60362" y="360363"/>
            <a:ext cx="6120109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386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</a:pPr>
            <a:r>
              <a:rPr lang="ru-RU" altLang="ru-RU" b="1" dirty="0" smtClean="0">
                <a:latin typeface="Candara" panose="020E0502030303020204" pitchFamily="34" charset="0"/>
              </a:rPr>
              <a:t>Монтажные положения подогревателя </a:t>
            </a:r>
            <a:r>
              <a:rPr lang="en-US" altLang="ru-RU" b="1" dirty="0" smtClean="0">
                <a:latin typeface="Candara" panose="020E0502030303020204" pitchFamily="34" charset="0"/>
              </a:rPr>
              <a:t>D10</a:t>
            </a:r>
            <a:endParaRPr lang="ru-RU" altLang="ru-RU" b="1" dirty="0">
              <a:latin typeface="Candara" panose="020E0502030303020204" pitchFamily="34" charset="0"/>
            </a:endParaRPr>
          </a:p>
          <a:p>
            <a:pPr>
              <a:lnSpc>
                <a:spcPct val="83000"/>
              </a:lnSpc>
            </a:pPr>
            <a:endParaRPr lang="ru-RU" altLang="ru-RU" b="1" dirty="0">
              <a:latin typeface="Candara" panose="020E0502030303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92240" y="4563467"/>
            <a:ext cx="955481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D1</a:t>
            </a:r>
            <a:r>
              <a:rPr lang="ru-RU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0</a:t>
            </a:r>
            <a:endParaRPr lang="ru-RU" sz="2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071" y="1526157"/>
            <a:ext cx="3367427" cy="2858175"/>
          </a:xfrm>
          <a:prstGeom prst="rect">
            <a:avLst/>
          </a:prstGeom>
        </p:spPr>
      </p:pic>
      <p:grpSp>
        <p:nvGrpSpPr>
          <p:cNvPr id="10" name="Group 261"/>
          <p:cNvGrpSpPr>
            <a:grpSpLocks/>
          </p:cNvGrpSpPr>
          <p:nvPr/>
        </p:nvGrpSpPr>
        <p:grpSpPr bwMode="auto">
          <a:xfrm>
            <a:off x="143768" y="1267419"/>
            <a:ext cx="3122613" cy="2400300"/>
            <a:chOff x="113" y="-17"/>
            <a:chExt cx="1967" cy="1512"/>
          </a:xfrm>
        </p:grpSpPr>
        <p:sp>
          <p:nvSpPr>
            <p:cNvPr id="11" name="Freeform 235"/>
            <p:cNvSpPr>
              <a:spLocks/>
            </p:cNvSpPr>
            <p:nvPr/>
          </p:nvSpPr>
          <p:spPr bwMode="auto">
            <a:xfrm>
              <a:off x="113" y="73"/>
              <a:ext cx="1758" cy="1402"/>
            </a:xfrm>
            <a:custGeom>
              <a:avLst/>
              <a:gdLst>
                <a:gd name="T0" fmla="*/ 5 w 659"/>
                <a:gd name="T1" fmla="*/ 1329 h 425"/>
                <a:gd name="T2" fmla="*/ 21 w 659"/>
                <a:gd name="T3" fmla="*/ 1194 h 425"/>
                <a:gd name="T4" fmla="*/ 51 w 659"/>
                <a:gd name="T5" fmla="*/ 1056 h 425"/>
                <a:gd name="T6" fmla="*/ 96 w 659"/>
                <a:gd name="T7" fmla="*/ 924 h 425"/>
                <a:gd name="T8" fmla="*/ 155 w 659"/>
                <a:gd name="T9" fmla="*/ 802 h 425"/>
                <a:gd name="T10" fmla="*/ 232 w 659"/>
                <a:gd name="T11" fmla="*/ 683 h 425"/>
                <a:gd name="T12" fmla="*/ 325 w 659"/>
                <a:gd name="T13" fmla="*/ 571 h 425"/>
                <a:gd name="T14" fmla="*/ 427 w 659"/>
                <a:gd name="T15" fmla="*/ 462 h 425"/>
                <a:gd name="T16" fmla="*/ 542 w 659"/>
                <a:gd name="T17" fmla="*/ 369 h 425"/>
                <a:gd name="T18" fmla="*/ 670 w 659"/>
                <a:gd name="T19" fmla="*/ 284 h 425"/>
                <a:gd name="T20" fmla="*/ 806 w 659"/>
                <a:gd name="T21" fmla="*/ 208 h 425"/>
                <a:gd name="T22" fmla="*/ 960 w 659"/>
                <a:gd name="T23" fmla="*/ 139 h 425"/>
                <a:gd name="T24" fmla="*/ 1115 w 659"/>
                <a:gd name="T25" fmla="*/ 89 h 425"/>
                <a:gd name="T26" fmla="*/ 1288 w 659"/>
                <a:gd name="T27" fmla="*/ 46 h 425"/>
                <a:gd name="T28" fmla="*/ 1467 w 659"/>
                <a:gd name="T29" fmla="*/ 13 h 425"/>
                <a:gd name="T30" fmla="*/ 1657 w 659"/>
                <a:gd name="T31" fmla="*/ 0 h 425"/>
                <a:gd name="T32" fmla="*/ 1667 w 659"/>
                <a:gd name="T33" fmla="*/ 0 h 425"/>
                <a:gd name="T34" fmla="*/ 1497 w 659"/>
                <a:gd name="T35" fmla="*/ 13 h 425"/>
                <a:gd name="T36" fmla="*/ 1334 w 659"/>
                <a:gd name="T37" fmla="*/ 46 h 425"/>
                <a:gd name="T38" fmla="*/ 1182 w 659"/>
                <a:gd name="T39" fmla="*/ 89 h 425"/>
                <a:gd name="T40" fmla="*/ 1032 w 659"/>
                <a:gd name="T41" fmla="*/ 145 h 425"/>
                <a:gd name="T42" fmla="*/ 904 w 659"/>
                <a:gd name="T43" fmla="*/ 221 h 425"/>
                <a:gd name="T44" fmla="*/ 779 w 659"/>
                <a:gd name="T45" fmla="*/ 297 h 425"/>
                <a:gd name="T46" fmla="*/ 670 w 659"/>
                <a:gd name="T47" fmla="*/ 386 h 425"/>
                <a:gd name="T48" fmla="*/ 568 w 659"/>
                <a:gd name="T49" fmla="*/ 482 h 425"/>
                <a:gd name="T50" fmla="*/ 475 w 659"/>
                <a:gd name="T51" fmla="*/ 587 h 425"/>
                <a:gd name="T52" fmla="*/ 397 w 659"/>
                <a:gd name="T53" fmla="*/ 699 h 425"/>
                <a:gd name="T54" fmla="*/ 331 w 659"/>
                <a:gd name="T55" fmla="*/ 818 h 425"/>
                <a:gd name="T56" fmla="*/ 280 w 659"/>
                <a:gd name="T57" fmla="*/ 943 h 425"/>
                <a:gd name="T58" fmla="*/ 237 w 659"/>
                <a:gd name="T59" fmla="*/ 1069 h 425"/>
                <a:gd name="T60" fmla="*/ 208 w 659"/>
                <a:gd name="T61" fmla="*/ 1201 h 425"/>
                <a:gd name="T62" fmla="*/ 192 w 659"/>
                <a:gd name="T63" fmla="*/ 1329 h 425"/>
                <a:gd name="T64" fmla="*/ 0 w 659"/>
                <a:gd name="T65" fmla="*/ 1399 h 42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59" h="425">
                  <a:moveTo>
                    <a:pt x="0" y="424"/>
                  </a:moveTo>
                  <a:lnTo>
                    <a:pt x="2" y="403"/>
                  </a:lnTo>
                  <a:lnTo>
                    <a:pt x="4" y="383"/>
                  </a:lnTo>
                  <a:lnTo>
                    <a:pt x="8" y="362"/>
                  </a:lnTo>
                  <a:lnTo>
                    <a:pt x="13" y="341"/>
                  </a:lnTo>
                  <a:lnTo>
                    <a:pt x="19" y="320"/>
                  </a:lnTo>
                  <a:lnTo>
                    <a:pt x="27" y="301"/>
                  </a:lnTo>
                  <a:lnTo>
                    <a:pt x="36" y="280"/>
                  </a:lnTo>
                  <a:lnTo>
                    <a:pt x="48" y="261"/>
                  </a:lnTo>
                  <a:lnTo>
                    <a:pt x="58" y="243"/>
                  </a:lnTo>
                  <a:lnTo>
                    <a:pt x="72" y="226"/>
                  </a:lnTo>
                  <a:lnTo>
                    <a:pt x="87" y="207"/>
                  </a:lnTo>
                  <a:lnTo>
                    <a:pt x="105" y="189"/>
                  </a:lnTo>
                  <a:lnTo>
                    <a:pt x="122" y="173"/>
                  </a:lnTo>
                  <a:lnTo>
                    <a:pt x="141" y="158"/>
                  </a:lnTo>
                  <a:lnTo>
                    <a:pt x="160" y="140"/>
                  </a:lnTo>
                  <a:lnTo>
                    <a:pt x="180" y="127"/>
                  </a:lnTo>
                  <a:lnTo>
                    <a:pt x="203" y="112"/>
                  </a:lnTo>
                  <a:lnTo>
                    <a:pt x="226" y="99"/>
                  </a:lnTo>
                  <a:lnTo>
                    <a:pt x="251" y="86"/>
                  </a:lnTo>
                  <a:lnTo>
                    <a:pt x="275" y="74"/>
                  </a:lnTo>
                  <a:lnTo>
                    <a:pt x="302" y="63"/>
                  </a:lnTo>
                  <a:lnTo>
                    <a:pt x="331" y="51"/>
                  </a:lnTo>
                  <a:lnTo>
                    <a:pt x="360" y="42"/>
                  </a:lnTo>
                  <a:lnTo>
                    <a:pt x="387" y="35"/>
                  </a:lnTo>
                  <a:lnTo>
                    <a:pt x="418" y="27"/>
                  </a:lnTo>
                  <a:lnTo>
                    <a:pt x="451" y="20"/>
                  </a:lnTo>
                  <a:lnTo>
                    <a:pt x="483" y="14"/>
                  </a:lnTo>
                  <a:lnTo>
                    <a:pt x="515" y="8"/>
                  </a:lnTo>
                  <a:lnTo>
                    <a:pt x="550" y="4"/>
                  </a:lnTo>
                  <a:lnTo>
                    <a:pt x="586" y="2"/>
                  </a:lnTo>
                  <a:lnTo>
                    <a:pt x="621" y="0"/>
                  </a:lnTo>
                  <a:lnTo>
                    <a:pt x="658" y="0"/>
                  </a:lnTo>
                  <a:lnTo>
                    <a:pt x="625" y="0"/>
                  </a:lnTo>
                  <a:lnTo>
                    <a:pt x="592" y="2"/>
                  </a:lnTo>
                  <a:lnTo>
                    <a:pt x="561" y="4"/>
                  </a:lnTo>
                  <a:lnTo>
                    <a:pt x="530" y="10"/>
                  </a:lnTo>
                  <a:lnTo>
                    <a:pt x="500" y="14"/>
                  </a:lnTo>
                  <a:lnTo>
                    <a:pt x="472" y="22"/>
                  </a:lnTo>
                  <a:lnTo>
                    <a:pt x="443" y="27"/>
                  </a:lnTo>
                  <a:lnTo>
                    <a:pt x="414" y="36"/>
                  </a:lnTo>
                  <a:lnTo>
                    <a:pt x="387" y="44"/>
                  </a:lnTo>
                  <a:lnTo>
                    <a:pt x="363" y="55"/>
                  </a:lnTo>
                  <a:lnTo>
                    <a:pt x="339" y="67"/>
                  </a:lnTo>
                  <a:lnTo>
                    <a:pt x="316" y="78"/>
                  </a:lnTo>
                  <a:lnTo>
                    <a:pt x="292" y="90"/>
                  </a:lnTo>
                  <a:lnTo>
                    <a:pt x="272" y="103"/>
                  </a:lnTo>
                  <a:lnTo>
                    <a:pt x="251" y="117"/>
                  </a:lnTo>
                  <a:lnTo>
                    <a:pt x="230" y="131"/>
                  </a:lnTo>
                  <a:lnTo>
                    <a:pt x="213" y="146"/>
                  </a:lnTo>
                  <a:lnTo>
                    <a:pt x="194" y="163"/>
                  </a:lnTo>
                  <a:lnTo>
                    <a:pt x="178" y="178"/>
                  </a:lnTo>
                  <a:lnTo>
                    <a:pt x="164" y="195"/>
                  </a:lnTo>
                  <a:lnTo>
                    <a:pt x="149" y="212"/>
                  </a:lnTo>
                  <a:lnTo>
                    <a:pt x="137" y="232"/>
                  </a:lnTo>
                  <a:lnTo>
                    <a:pt x="124" y="248"/>
                  </a:lnTo>
                  <a:lnTo>
                    <a:pt x="114" y="267"/>
                  </a:lnTo>
                  <a:lnTo>
                    <a:pt x="105" y="286"/>
                  </a:lnTo>
                  <a:lnTo>
                    <a:pt x="95" y="305"/>
                  </a:lnTo>
                  <a:lnTo>
                    <a:pt x="89" y="324"/>
                  </a:lnTo>
                  <a:lnTo>
                    <a:pt x="83" y="343"/>
                  </a:lnTo>
                  <a:lnTo>
                    <a:pt x="78" y="364"/>
                  </a:lnTo>
                  <a:lnTo>
                    <a:pt x="76" y="383"/>
                  </a:lnTo>
                  <a:lnTo>
                    <a:pt x="72" y="403"/>
                  </a:lnTo>
                  <a:lnTo>
                    <a:pt x="72" y="422"/>
                  </a:lnTo>
                  <a:lnTo>
                    <a:pt x="0" y="42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Freeform 236"/>
            <p:cNvSpPr>
              <a:spLocks/>
            </p:cNvSpPr>
            <p:nvPr/>
          </p:nvSpPr>
          <p:spPr bwMode="auto">
            <a:xfrm>
              <a:off x="113" y="73"/>
              <a:ext cx="1774" cy="1422"/>
            </a:xfrm>
            <a:custGeom>
              <a:avLst/>
              <a:gdLst>
                <a:gd name="T0" fmla="*/ 5 w 665"/>
                <a:gd name="T1" fmla="*/ 1349 h 431"/>
                <a:gd name="T2" fmla="*/ 21 w 665"/>
                <a:gd name="T3" fmla="*/ 1211 h 431"/>
                <a:gd name="T4" fmla="*/ 51 w 665"/>
                <a:gd name="T5" fmla="*/ 1072 h 431"/>
                <a:gd name="T6" fmla="*/ 96 w 665"/>
                <a:gd name="T7" fmla="*/ 937 h 431"/>
                <a:gd name="T8" fmla="*/ 157 w 665"/>
                <a:gd name="T9" fmla="*/ 812 h 431"/>
                <a:gd name="T10" fmla="*/ 235 w 665"/>
                <a:gd name="T11" fmla="*/ 693 h 431"/>
                <a:gd name="T12" fmla="*/ 328 w 665"/>
                <a:gd name="T13" fmla="*/ 577 h 431"/>
                <a:gd name="T14" fmla="*/ 429 w 665"/>
                <a:gd name="T15" fmla="*/ 469 h 431"/>
                <a:gd name="T16" fmla="*/ 547 w 665"/>
                <a:gd name="T17" fmla="*/ 376 h 431"/>
                <a:gd name="T18" fmla="*/ 675 w 665"/>
                <a:gd name="T19" fmla="*/ 287 h 431"/>
                <a:gd name="T20" fmla="*/ 814 w 665"/>
                <a:gd name="T21" fmla="*/ 211 h 431"/>
                <a:gd name="T22" fmla="*/ 968 w 665"/>
                <a:gd name="T23" fmla="*/ 142 h 431"/>
                <a:gd name="T24" fmla="*/ 1126 w 665"/>
                <a:gd name="T25" fmla="*/ 89 h 431"/>
                <a:gd name="T26" fmla="*/ 1299 w 665"/>
                <a:gd name="T27" fmla="*/ 46 h 431"/>
                <a:gd name="T28" fmla="*/ 1481 w 665"/>
                <a:gd name="T29" fmla="*/ 13 h 431"/>
                <a:gd name="T30" fmla="*/ 1673 w 665"/>
                <a:gd name="T31" fmla="*/ 0 h 431"/>
                <a:gd name="T32" fmla="*/ 1683 w 665"/>
                <a:gd name="T33" fmla="*/ 0 h 431"/>
                <a:gd name="T34" fmla="*/ 1510 w 665"/>
                <a:gd name="T35" fmla="*/ 13 h 431"/>
                <a:gd name="T36" fmla="*/ 1347 w 665"/>
                <a:gd name="T37" fmla="*/ 46 h 431"/>
                <a:gd name="T38" fmla="*/ 1192 w 665"/>
                <a:gd name="T39" fmla="*/ 89 h 431"/>
                <a:gd name="T40" fmla="*/ 1043 w 665"/>
                <a:gd name="T41" fmla="*/ 148 h 431"/>
                <a:gd name="T42" fmla="*/ 912 w 665"/>
                <a:gd name="T43" fmla="*/ 224 h 431"/>
                <a:gd name="T44" fmla="*/ 787 w 665"/>
                <a:gd name="T45" fmla="*/ 300 h 431"/>
                <a:gd name="T46" fmla="*/ 675 w 665"/>
                <a:gd name="T47" fmla="*/ 393 h 431"/>
                <a:gd name="T48" fmla="*/ 574 w 665"/>
                <a:gd name="T49" fmla="*/ 488 h 431"/>
                <a:gd name="T50" fmla="*/ 480 w 665"/>
                <a:gd name="T51" fmla="*/ 597 h 431"/>
                <a:gd name="T52" fmla="*/ 400 w 665"/>
                <a:gd name="T53" fmla="*/ 709 h 431"/>
                <a:gd name="T54" fmla="*/ 333 w 665"/>
                <a:gd name="T55" fmla="*/ 831 h 431"/>
                <a:gd name="T56" fmla="*/ 283 w 665"/>
                <a:gd name="T57" fmla="*/ 957 h 431"/>
                <a:gd name="T58" fmla="*/ 240 w 665"/>
                <a:gd name="T59" fmla="*/ 1085 h 431"/>
                <a:gd name="T60" fmla="*/ 211 w 665"/>
                <a:gd name="T61" fmla="*/ 1217 h 431"/>
                <a:gd name="T62" fmla="*/ 195 w 665"/>
                <a:gd name="T63" fmla="*/ 1349 h 431"/>
                <a:gd name="T64" fmla="*/ 0 w 665"/>
                <a:gd name="T65" fmla="*/ 1419 h 43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65" h="431">
                  <a:moveTo>
                    <a:pt x="0" y="430"/>
                  </a:moveTo>
                  <a:lnTo>
                    <a:pt x="2" y="409"/>
                  </a:lnTo>
                  <a:lnTo>
                    <a:pt x="4" y="388"/>
                  </a:lnTo>
                  <a:lnTo>
                    <a:pt x="8" y="367"/>
                  </a:lnTo>
                  <a:lnTo>
                    <a:pt x="13" y="346"/>
                  </a:lnTo>
                  <a:lnTo>
                    <a:pt x="19" y="325"/>
                  </a:lnTo>
                  <a:lnTo>
                    <a:pt x="27" y="305"/>
                  </a:lnTo>
                  <a:lnTo>
                    <a:pt x="36" y="284"/>
                  </a:lnTo>
                  <a:lnTo>
                    <a:pt x="48" y="265"/>
                  </a:lnTo>
                  <a:lnTo>
                    <a:pt x="59" y="246"/>
                  </a:lnTo>
                  <a:lnTo>
                    <a:pt x="73" y="229"/>
                  </a:lnTo>
                  <a:lnTo>
                    <a:pt x="88" y="210"/>
                  </a:lnTo>
                  <a:lnTo>
                    <a:pt x="106" y="192"/>
                  </a:lnTo>
                  <a:lnTo>
                    <a:pt x="123" y="175"/>
                  </a:lnTo>
                  <a:lnTo>
                    <a:pt x="142" y="160"/>
                  </a:lnTo>
                  <a:lnTo>
                    <a:pt x="161" y="142"/>
                  </a:lnTo>
                  <a:lnTo>
                    <a:pt x="182" y="129"/>
                  </a:lnTo>
                  <a:lnTo>
                    <a:pt x="205" y="114"/>
                  </a:lnTo>
                  <a:lnTo>
                    <a:pt x="228" y="100"/>
                  </a:lnTo>
                  <a:lnTo>
                    <a:pt x="253" y="87"/>
                  </a:lnTo>
                  <a:lnTo>
                    <a:pt x="278" y="75"/>
                  </a:lnTo>
                  <a:lnTo>
                    <a:pt x="305" y="64"/>
                  </a:lnTo>
                  <a:lnTo>
                    <a:pt x="334" y="52"/>
                  </a:lnTo>
                  <a:lnTo>
                    <a:pt x="363" y="43"/>
                  </a:lnTo>
                  <a:lnTo>
                    <a:pt x="391" y="35"/>
                  </a:lnTo>
                  <a:lnTo>
                    <a:pt x="422" y="27"/>
                  </a:lnTo>
                  <a:lnTo>
                    <a:pt x="455" y="20"/>
                  </a:lnTo>
                  <a:lnTo>
                    <a:pt x="487" y="14"/>
                  </a:lnTo>
                  <a:lnTo>
                    <a:pt x="520" y="8"/>
                  </a:lnTo>
                  <a:lnTo>
                    <a:pt x="555" y="4"/>
                  </a:lnTo>
                  <a:lnTo>
                    <a:pt x="591" y="2"/>
                  </a:lnTo>
                  <a:lnTo>
                    <a:pt x="627" y="0"/>
                  </a:lnTo>
                  <a:lnTo>
                    <a:pt x="664" y="0"/>
                  </a:lnTo>
                  <a:lnTo>
                    <a:pt x="631" y="0"/>
                  </a:lnTo>
                  <a:lnTo>
                    <a:pt x="597" y="2"/>
                  </a:lnTo>
                  <a:lnTo>
                    <a:pt x="566" y="4"/>
                  </a:lnTo>
                  <a:lnTo>
                    <a:pt x="535" y="10"/>
                  </a:lnTo>
                  <a:lnTo>
                    <a:pt x="505" y="14"/>
                  </a:lnTo>
                  <a:lnTo>
                    <a:pt x="476" y="22"/>
                  </a:lnTo>
                  <a:lnTo>
                    <a:pt x="447" y="27"/>
                  </a:lnTo>
                  <a:lnTo>
                    <a:pt x="418" y="37"/>
                  </a:lnTo>
                  <a:lnTo>
                    <a:pt x="391" y="45"/>
                  </a:lnTo>
                  <a:lnTo>
                    <a:pt x="366" y="56"/>
                  </a:lnTo>
                  <a:lnTo>
                    <a:pt x="342" y="68"/>
                  </a:lnTo>
                  <a:lnTo>
                    <a:pt x="319" y="79"/>
                  </a:lnTo>
                  <a:lnTo>
                    <a:pt x="295" y="91"/>
                  </a:lnTo>
                  <a:lnTo>
                    <a:pt x="274" y="104"/>
                  </a:lnTo>
                  <a:lnTo>
                    <a:pt x="253" y="119"/>
                  </a:lnTo>
                  <a:lnTo>
                    <a:pt x="232" y="133"/>
                  </a:lnTo>
                  <a:lnTo>
                    <a:pt x="215" y="148"/>
                  </a:lnTo>
                  <a:lnTo>
                    <a:pt x="196" y="165"/>
                  </a:lnTo>
                  <a:lnTo>
                    <a:pt x="180" y="181"/>
                  </a:lnTo>
                  <a:lnTo>
                    <a:pt x="165" y="198"/>
                  </a:lnTo>
                  <a:lnTo>
                    <a:pt x="150" y="215"/>
                  </a:lnTo>
                  <a:lnTo>
                    <a:pt x="138" y="235"/>
                  </a:lnTo>
                  <a:lnTo>
                    <a:pt x="125" y="252"/>
                  </a:lnTo>
                  <a:lnTo>
                    <a:pt x="115" y="271"/>
                  </a:lnTo>
                  <a:lnTo>
                    <a:pt x="106" y="290"/>
                  </a:lnTo>
                  <a:lnTo>
                    <a:pt x="96" y="309"/>
                  </a:lnTo>
                  <a:lnTo>
                    <a:pt x="90" y="329"/>
                  </a:lnTo>
                  <a:lnTo>
                    <a:pt x="84" y="348"/>
                  </a:lnTo>
                  <a:lnTo>
                    <a:pt x="79" y="369"/>
                  </a:lnTo>
                  <a:lnTo>
                    <a:pt x="77" y="388"/>
                  </a:lnTo>
                  <a:lnTo>
                    <a:pt x="73" y="409"/>
                  </a:lnTo>
                  <a:lnTo>
                    <a:pt x="73" y="428"/>
                  </a:lnTo>
                  <a:lnTo>
                    <a:pt x="0" y="43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Freeform 239"/>
            <p:cNvSpPr>
              <a:spLocks/>
            </p:cNvSpPr>
            <p:nvPr/>
          </p:nvSpPr>
          <p:spPr bwMode="auto">
            <a:xfrm>
              <a:off x="1882" y="-17"/>
              <a:ext cx="182" cy="155"/>
            </a:xfrm>
            <a:custGeom>
              <a:avLst/>
              <a:gdLst>
                <a:gd name="T0" fmla="*/ 5 w 68"/>
                <a:gd name="T1" fmla="*/ 0 h 47"/>
                <a:gd name="T2" fmla="*/ 179 w 68"/>
                <a:gd name="T3" fmla="*/ 73 h 47"/>
                <a:gd name="T4" fmla="*/ 0 w 68"/>
                <a:gd name="T5" fmla="*/ 152 h 47"/>
                <a:gd name="T6" fmla="*/ 5 w 68"/>
                <a:gd name="T7" fmla="*/ 0 h 4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8" h="47">
                  <a:moveTo>
                    <a:pt x="2" y="0"/>
                  </a:moveTo>
                  <a:lnTo>
                    <a:pt x="67" y="22"/>
                  </a:lnTo>
                  <a:lnTo>
                    <a:pt x="0" y="46"/>
                  </a:lnTo>
                  <a:lnTo>
                    <a:pt x="2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Freeform 240"/>
            <p:cNvSpPr>
              <a:spLocks/>
            </p:cNvSpPr>
            <p:nvPr/>
          </p:nvSpPr>
          <p:spPr bwMode="auto">
            <a:xfrm>
              <a:off x="1882" y="-11"/>
              <a:ext cx="198" cy="175"/>
            </a:xfrm>
            <a:custGeom>
              <a:avLst/>
              <a:gdLst>
                <a:gd name="T0" fmla="*/ 5 w 74"/>
                <a:gd name="T1" fmla="*/ 0 h 53"/>
                <a:gd name="T2" fmla="*/ 195 w 74"/>
                <a:gd name="T3" fmla="*/ 83 h 53"/>
                <a:gd name="T4" fmla="*/ 0 w 74"/>
                <a:gd name="T5" fmla="*/ 172 h 53"/>
                <a:gd name="T6" fmla="*/ 5 w 74"/>
                <a:gd name="T7" fmla="*/ 0 h 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4" h="53">
                  <a:moveTo>
                    <a:pt x="2" y="0"/>
                  </a:moveTo>
                  <a:lnTo>
                    <a:pt x="73" y="25"/>
                  </a:lnTo>
                  <a:lnTo>
                    <a:pt x="0" y="52"/>
                  </a:lnTo>
                  <a:lnTo>
                    <a:pt x="2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5" name="Group 250"/>
            <p:cNvGrpSpPr>
              <a:grpSpLocks/>
            </p:cNvGrpSpPr>
            <p:nvPr/>
          </p:nvGrpSpPr>
          <p:grpSpPr bwMode="auto">
            <a:xfrm>
              <a:off x="204" y="210"/>
              <a:ext cx="534" cy="196"/>
              <a:chOff x="672" y="1506"/>
              <a:chExt cx="534" cy="196"/>
            </a:xfrm>
          </p:grpSpPr>
          <p:sp>
            <p:nvSpPr>
              <p:cNvPr id="16" name="Rectangle 251"/>
              <p:cNvSpPr>
                <a:spLocks noChangeArrowheads="1"/>
              </p:cNvSpPr>
              <p:nvPr/>
            </p:nvSpPr>
            <p:spPr bwMode="auto">
              <a:xfrm>
                <a:off x="672" y="1536"/>
                <a:ext cx="432" cy="144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" name="Text Box 252"/>
              <p:cNvSpPr txBox="1">
                <a:spLocks noChangeArrowheads="1"/>
              </p:cNvSpPr>
              <p:nvPr/>
            </p:nvSpPr>
            <p:spPr bwMode="auto">
              <a:xfrm>
                <a:off x="678" y="1506"/>
                <a:ext cx="528" cy="1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defTabSz="762000" eaLnBrk="0" hangingPunct="0">
                  <a:defRPr sz="1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762000" eaLnBrk="0" hangingPunct="0">
                  <a:defRPr sz="12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762000" eaLnBrk="0" hangingPunct="0">
                  <a:defRPr sz="12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762000" eaLnBrk="0" hangingPunct="0">
                  <a:defRPr sz="12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762000" eaLnBrk="0" hangingPunct="0">
                  <a:defRPr sz="12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762000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itchFamily="2" charset="2"/>
                  <a:defRPr sz="12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762000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itchFamily="2" charset="2"/>
                  <a:defRPr sz="12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762000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itchFamily="2" charset="2"/>
                  <a:defRPr sz="12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762000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itchFamily="2" charset="2"/>
                  <a:defRPr sz="12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defTabSz="7620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0° - 90°</a:t>
                </a:r>
                <a:endParaRPr kumimoji="0" lang="en-GB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</p:grp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0471" y="1000193"/>
            <a:ext cx="2129104" cy="3396814"/>
          </a:xfrm>
          <a:prstGeom prst="rect">
            <a:avLst/>
          </a:prstGeom>
        </p:spPr>
      </p:pic>
      <p:grpSp>
        <p:nvGrpSpPr>
          <p:cNvPr id="18" name="Group 264"/>
          <p:cNvGrpSpPr>
            <a:grpSpLocks/>
          </p:cNvGrpSpPr>
          <p:nvPr/>
        </p:nvGrpSpPr>
        <p:grpSpPr bwMode="auto">
          <a:xfrm>
            <a:off x="5537299" y="1003534"/>
            <a:ext cx="1647825" cy="2474913"/>
            <a:chOff x="3894" y="102"/>
            <a:chExt cx="1038" cy="1559"/>
          </a:xfrm>
        </p:grpSpPr>
        <p:sp>
          <p:nvSpPr>
            <p:cNvPr id="19" name="Freeform 237"/>
            <p:cNvSpPr>
              <a:spLocks/>
            </p:cNvSpPr>
            <p:nvPr/>
          </p:nvSpPr>
          <p:spPr bwMode="auto">
            <a:xfrm>
              <a:off x="3972" y="119"/>
              <a:ext cx="944" cy="1428"/>
            </a:xfrm>
            <a:custGeom>
              <a:avLst/>
              <a:gdLst>
                <a:gd name="T0" fmla="*/ 941 w 354"/>
                <a:gd name="T1" fmla="*/ 0 h 433"/>
                <a:gd name="T2" fmla="*/ 891 w 354"/>
                <a:gd name="T3" fmla="*/ 0 h 433"/>
                <a:gd name="T4" fmla="*/ 845 w 354"/>
                <a:gd name="T5" fmla="*/ 7 h 433"/>
                <a:gd name="T6" fmla="*/ 795 w 354"/>
                <a:gd name="T7" fmla="*/ 20 h 433"/>
                <a:gd name="T8" fmla="*/ 749 w 354"/>
                <a:gd name="T9" fmla="*/ 33 h 433"/>
                <a:gd name="T10" fmla="*/ 707 w 354"/>
                <a:gd name="T11" fmla="*/ 53 h 433"/>
                <a:gd name="T12" fmla="*/ 659 w 354"/>
                <a:gd name="T13" fmla="*/ 69 h 433"/>
                <a:gd name="T14" fmla="*/ 619 w 354"/>
                <a:gd name="T15" fmla="*/ 96 h 433"/>
                <a:gd name="T16" fmla="*/ 573 w 354"/>
                <a:gd name="T17" fmla="*/ 119 h 433"/>
                <a:gd name="T18" fmla="*/ 533 w 354"/>
                <a:gd name="T19" fmla="*/ 148 h 433"/>
                <a:gd name="T20" fmla="*/ 493 w 354"/>
                <a:gd name="T21" fmla="*/ 181 h 433"/>
                <a:gd name="T22" fmla="*/ 453 w 354"/>
                <a:gd name="T23" fmla="*/ 218 h 433"/>
                <a:gd name="T24" fmla="*/ 416 w 354"/>
                <a:gd name="T25" fmla="*/ 257 h 433"/>
                <a:gd name="T26" fmla="*/ 344 w 354"/>
                <a:gd name="T27" fmla="*/ 346 h 433"/>
                <a:gd name="T28" fmla="*/ 277 w 354"/>
                <a:gd name="T29" fmla="*/ 435 h 433"/>
                <a:gd name="T30" fmla="*/ 219 w 354"/>
                <a:gd name="T31" fmla="*/ 544 h 433"/>
                <a:gd name="T32" fmla="*/ 163 w 354"/>
                <a:gd name="T33" fmla="*/ 656 h 433"/>
                <a:gd name="T34" fmla="*/ 115 w 354"/>
                <a:gd name="T35" fmla="*/ 768 h 433"/>
                <a:gd name="T36" fmla="*/ 77 w 354"/>
                <a:gd name="T37" fmla="*/ 894 h 433"/>
                <a:gd name="T38" fmla="*/ 45 w 354"/>
                <a:gd name="T39" fmla="*/ 1026 h 433"/>
                <a:gd name="T40" fmla="*/ 21 w 354"/>
                <a:gd name="T41" fmla="*/ 1154 h 433"/>
                <a:gd name="T42" fmla="*/ 5 w 354"/>
                <a:gd name="T43" fmla="*/ 1286 h 433"/>
                <a:gd name="T44" fmla="*/ 0 w 354"/>
                <a:gd name="T45" fmla="*/ 1425 h 433"/>
                <a:gd name="T46" fmla="*/ 5 w 354"/>
                <a:gd name="T47" fmla="*/ 1306 h 433"/>
                <a:gd name="T48" fmla="*/ 21 w 354"/>
                <a:gd name="T49" fmla="*/ 1187 h 433"/>
                <a:gd name="T50" fmla="*/ 45 w 354"/>
                <a:gd name="T51" fmla="*/ 1072 h 433"/>
                <a:gd name="T52" fmla="*/ 77 w 354"/>
                <a:gd name="T53" fmla="*/ 956 h 433"/>
                <a:gd name="T54" fmla="*/ 115 w 354"/>
                <a:gd name="T55" fmla="*/ 848 h 433"/>
                <a:gd name="T56" fmla="*/ 163 w 354"/>
                <a:gd name="T57" fmla="*/ 742 h 433"/>
                <a:gd name="T58" fmla="*/ 219 w 354"/>
                <a:gd name="T59" fmla="*/ 650 h 433"/>
                <a:gd name="T60" fmla="*/ 277 w 354"/>
                <a:gd name="T61" fmla="*/ 557 h 433"/>
                <a:gd name="T62" fmla="*/ 344 w 354"/>
                <a:gd name="T63" fmla="*/ 475 h 433"/>
                <a:gd name="T64" fmla="*/ 411 w 354"/>
                <a:gd name="T65" fmla="*/ 392 h 433"/>
                <a:gd name="T66" fmla="*/ 493 w 354"/>
                <a:gd name="T67" fmla="*/ 333 h 433"/>
                <a:gd name="T68" fmla="*/ 573 w 354"/>
                <a:gd name="T69" fmla="*/ 277 h 433"/>
                <a:gd name="T70" fmla="*/ 613 w 354"/>
                <a:gd name="T71" fmla="*/ 251 h 433"/>
                <a:gd name="T72" fmla="*/ 659 w 354"/>
                <a:gd name="T73" fmla="*/ 231 h 433"/>
                <a:gd name="T74" fmla="*/ 707 w 354"/>
                <a:gd name="T75" fmla="*/ 211 h 433"/>
                <a:gd name="T76" fmla="*/ 749 w 354"/>
                <a:gd name="T77" fmla="*/ 195 h 433"/>
                <a:gd name="T78" fmla="*/ 795 w 354"/>
                <a:gd name="T79" fmla="*/ 181 h 433"/>
                <a:gd name="T80" fmla="*/ 843 w 354"/>
                <a:gd name="T81" fmla="*/ 175 h 433"/>
                <a:gd name="T82" fmla="*/ 891 w 354"/>
                <a:gd name="T83" fmla="*/ 168 h 433"/>
                <a:gd name="T84" fmla="*/ 936 w 354"/>
                <a:gd name="T85" fmla="*/ 168 h 433"/>
                <a:gd name="T86" fmla="*/ 941 w 354"/>
                <a:gd name="T87" fmla="*/ 0 h 43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354" h="433">
                  <a:moveTo>
                    <a:pt x="353" y="0"/>
                  </a:moveTo>
                  <a:lnTo>
                    <a:pt x="334" y="0"/>
                  </a:lnTo>
                  <a:lnTo>
                    <a:pt x="317" y="2"/>
                  </a:lnTo>
                  <a:lnTo>
                    <a:pt x="298" y="6"/>
                  </a:lnTo>
                  <a:lnTo>
                    <a:pt x="281" y="10"/>
                  </a:lnTo>
                  <a:lnTo>
                    <a:pt x="265" y="16"/>
                  </a:lnTo>
                  <a:lnTo>
                    <a:pt x="247" y="21"/>
                  </a:lnTo>
                  <a:lnTo>
                    <a:pt x="232" y="29"/>
                  </a:lnTo>
                  <a:lnTo>
                    <a:pt x="215" y="36"/>
                  </a:lnTo>
                  <a:lnTo>
                    <a:pt x="200" y="45"/>
                  </a:lnTo>
                  <a:lnTo>
                    <a:pt x="185" y="55"/>
                  </a:lnTo>
                  <a:lnTo>
                    <a:pt x="170" y="66"/>
                  </a:lnTo>
                  <a:lnTo>
                    <a:pt x="156" y="78"/>
                  </a:lnTo>
                  <a:lnTo>
                    <a:pt x="129" y="105"/>
                  </a:lnTo>
                  <a:lnTo>
                    <a:pt x="104" y="132"/>
                  </a:lnTo>
                  <a:lnTo>
                    <a:pt x="82" y="165"/>
                  </a:lnTo>
                  <a:lnTo>
                    <a:pt x="61" y="199"/>
                  </a:lnTo>
                  <a:lnTo>
                    <a:pt x="43" y="233"/>
                  </a:lnTo>
                  <a:lnTo>
                    <a:pt x="29" y="271"/>
                  </a:lnTo>
                  <a:lnTo>
                    <a:pt x="17" y="311"/>
                  </a:lnTo>
                  <a:lnTo>
                    <a:pt x="8" y="350"/>
                  </a:lnTo>
                  <a:lnTo>
                    <a:pt x="2" y="390"/>
                  </a:lnTo>
                  <a:lnTo>
                    <a:pt x="0" y="432"/>
                  </a:lnTo>
                  <a:lnTo>
                    <a:pt x="2" y="396"/>
                  </a:lnTo>
                  <a:lnTo>
                    <a:pt x="8" y="360"/>
                  </a:lnTo>
                  <a:lnTo>
                    <a:pt x="17" y="325"/>
                  </a:lnTo>
                  <a:lnTo>
                    <a:pt x="29" y="290"/>
                  </a:lnTo>
                  <a:lnTo>
                    <a:pt x="43" y="257"/>
                  </a:lnTo>
                  <a:lnTo>
                    <a:pt x="61" y="225"/>
                  </a:lnTo>
                  <a:lnTo>
                    <a:pt x="82" y="197"/>
                  </a:lnTo>
                  <a:lnTo>
                    <a:pt x="104" y="169"/>
                  </a:lnTo>
                  <a:lnTo>
                    <a:pt x="129" y="144"/>
                  </a:lnTo>
                  <a:lnTo>
                    <a:pt x="154" y="119"/>
                  </a:lnTo>
                  <a:lnTo>
                    <a:pt x="185" y="101"/>
                  </a:lnTo>
                  <a:lnTo>
                    <a:pt x="215" y="84"/>
                  </a:lnTo>
                  <a:lnTo>
                    <a:pt x="230" y="76"/>
                  </a:lnTo>
                  <a:lnTo>
                    <a:pt x="247" y="70"/>
                  </a:lnTo>
                  <a:lnTo>
                    <a:pt x="265" y="64"/>
                  </a:lnTo>
                  <a:lnTo>
                    <a:pt x="281" y="59"/>
                  </a:lnTo>
                  <a:lnTo>
                    <a:pt x="298" y="55"/>
                  </a:lnTo>
                  <a:lnTo>
                    <a:pt x="316" y="53"/>
                  </a:lnTo>
                  <a:lnTo>
                    <a:pt x="334" y="51"/>
                  </a:lnTo>
                  <a:lnTo>
                    <a:pt x="351" y="51"/>
                  </a:lnTo>
                  <a:lnTo>
                    <a:pt x="353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0" name="Group 263"/>
            <p:cNvGrpSpPr>
              <a:grpSpLocks/>
            </p:cNvGrpSpPr>
            <p:nvPr/>
          </p:nvGrpSpPr>
          <p:grpSpPr bwMode="auto">
            <a:xfrm>
              <a:off x="3894" y="102"/>
              <a:ext cx="1038" cy="1559"/>
              <a:chOff x="3894" y="119"/>
              <a:chExt cx="1038" cy="1559"/>
            </a:xfrm>
          </p:grpSpPr>
          <p:sp>
            <p:nvSpPr>
              <p:cNvPr id="21" name="Freeform 238"/>
              <p:cNvSpPr>
                <a:spLocks/>
              </p:cNvSpPr>
              <p:nvPr/>
            </p:nvSpPr>
            <p:spPr bwMode="auto">
              <a:xfrm>
                <a:off x="3972" y="122"/>
                <a:ext cx="960" cy="1448"/>
              </a:xfrm>
              <a:custGeom>
                <a:avLst/>
                <a:gdLst>
                  <a:gd name="T0" fmla="*/ 957 w 360"/>
                  <a:gd name="T1" fmla="*/ 0 h 439"/>
                  <a:gd name="T2" fmla="*/ 907 w 360"/>
                  <a:gd name="T3" fmla="*/ 0 h 439"/>
                  <a:gd name="T4" fmla="*/ 859 w 360"/>
                  <a:gd name="T5" fmla="*/ 7 h 439"/>
                  <a:gd name="T6" fmla="*/ 808 w 360"/>
                  <a:gd name="T7" fmla="*/ 20 h 439"/>
                  <a:gd name="T8" fmla="*/ 763 w 360"/>
                  <a:gd name="T9" fmla="*/ 33 h 439"/>
                  <a:gd name="T10" fmla="*/ 717 w 360"/>
                  <a:gd name="T11" fmla="*/ 53 h 439"/>
                  <a:gd name="T12" fmla="*/ 669 w 360"/>
                  <a:gd name="T13" fmla="*/ 69 h 439"/>
                  <a:gd name="T14" fmla="*/ 629 w 360"/>
                  <a:gd name="T15" fmla="*/ 96 h 439"/>
                  <a:gd name="T16" fmla="*/ 584 w 360"/>
                  <a:gd name="T17" fmla="*/ 122 h 439"/>
                  <a:gd name="T18" fmla="*/ 541 w 360"/>
                  <a:gd name="T19" fmla="*/ 152 h 439"/>
                  <a:gd name="T20" fmla="*/ 501 w 360"/>
                  <a:gd name="T21" fmla="*/ 185 h 439"/>
                  <a:gd name="T22" fmla="*/ 461 w 360"/>
                  <a:gd name="T23" fmla="*/ 221 h 439"/>
                  <a:gd name="T24" fmla="*/ 424 w 360"/>
                  <a:gd name="T25" fmla="*/ 261 h 439"/>
                  <a:gd name="T26" fmla="*/ 349 w 360"/>
                  <a:gd name="T27" fmla="*/ 350 h 439"/>
                  <a:gd name="T28" fmla="*/ 283 w 360"/>
                  <a:gd name="T29" fmla="*/ 442 h 439"/>
                  <a:gd name="T30" fmla="*/ 221 w 360"/>
                  <a:gd name="T31" fmla="*/ 551 h 439"/>
                  <a:gd name="T32" fmla="*/ 165 w 360"/>
                  <a:gd name="T33" fmla="*/ 666 h 439"/>
                  <a:gd name="T34" fmla="*/ 117 w 360"/>
                  <a:gd name="T35" fmla="*/ 778 h 439"/>
                  <a:gd name="T36" fmla="*/ 77 w 360"/>
                  <a:gd name="T37" fmla="*/ 907 h 439"/>
                  <a:gd name="T38" fmla="*/ 45 w 360"/>
                  <a:gd name="T39" fmla="*/ 1039 h 439"/>
                  <a:gd name="T40" fmla="*/ 21 w 360"/>
                  <a:gd name="T41" fmla="*/ 1171 h 439"/>
                  <a:gd name="T42" fmla="*/ 5 w 360"/>
                  <a:gd name="T43" fmla="*/ 1303 h 439"/>
                  <a:gd name="T44" fmla="*/ 0 w 360"/>
                  <a:gd name="T45" fmla="*/ 1445 h 439"/>
                  <a:gd name="T46" fmla="*/ 5 w 360"/>
                  <a:gd name="T47" fmla="*/ 1323 h 439"/>
                  <a:gd name="T48" fmla="*/ 21 w 360"/>
                  <a:gd name="T49" fmla="*/ 1204 h 439"/>
                  <a:gd name="T50" fmla="*/ 45 w 360"/>
                  <a:gd name="T51" fmla="*/ 1088 h 439"/>
                  <a:gd name="T52" fmla="*/ 77 w 360"/>
                  <a:gd name="T53" fmla="*/ 970 h 439"/>
                  <a:gd name="T54" fmla="*/ 117 w 360"/>
                  <a:gd name="T55" fmla="*/ 861 h 439"/>
                  <a:gd name="T56" fmla="*/ 165 w 360"/>
                  <a:gd name="T57" fmla="*/ 752 h 439"/>
                  <a:gd name="T58" fmla="*/ 221 w 360"/>
                  <a:gd name="T59" fmla="*/ 660 h 439"/>
                  <a:gd name="T60" fmla="*/ 283 w 360"/>
                  <a:gd name="T61" fmla="*/ 564 h 439"/>
                  <a:gd name="T62" fmla="*/ 349 w 360"/>
                  <a:gd name="T63" fmla="*/ 482 h 439"/>
                  <a:gd name="T64" fmla="*/ 419 w 360"/>
                  <a:gd name="T65" fmla="*/ 399 h 439"/>
                  <a:gd name="T66" fmla="*/ 501 w 360"/>
                  <a:gd name="T67" fmla="*/ 336 h 439"/>
                  <a:gd name="T68" fmla="*/ 584 w 360"/>
                  <a:gd name="T69" fmla="*/ 280 h 439"/>
                  <a:gd name="T70" fmla="*/ 624 w 360"/>
                  <a:gd name="T71" fmla="*/ 254 h 439"/>
                  <a:gd name="T72" fmla="*/ 669 w 360"/>
                  <a:gd name="T73" fmla="*/ 234 h 439"/>
                  <a:gd name="T74" fmla="*/ 717 w 360"/>
                  <a:gd name="T75" fmla="*/ 214 h 439"/>
                  <a:gd name="T76" fmla="*/ 763 w 360"/>
                  <a:gd name="T77" fmla="*/ 198 h 439"/>
                  <a:gd name="T78" fmla="*/ 808 w 360"/>
                  <a:gd name="T79" fmla="*/ 185 h 439"/>
                  <a:gd name="T80" fmla="*/ 856 w 360"/>
                  <a:gd name="T81" fmla="*/ 178 h 439"/>
                  <a:gd name="T82" fmla="*/ 907 w 360"/>
                  <a:gd name="T83" fmla="*/ 172 h 439"/>
                  <a:gd name="T84" fmla="*/ 952 w 360"/>
                  <a:gd name="T85" fmla="*/ 172 h 439"/>
                  <a:gd name="T86" fmla="*/ 957 w 360"/>
                  <a:gd name="T87" fmla="*/ 0 h 43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360" h="439">
                    <a:moveTo>
                      <a:pt x="359" y="0"/>
                    </a:moveTo>
                    <a:lnTo>
                      <a:pt x="340" y="0"/>
                    </a:lnTo>
                    <a:lnTo>
                      <a:pt x="322" y="2"/>
                    </a:lnTo>
                    <a:lnTo>
                      <a:pt x="303" y="6"/>
                    </a:lnTo>
                    <a:lnTo>
                      <a:pt x="286" y="10"/>
                    </a:lnTo>
                    <a:lnTo>
                      <a:pt x="269" y="16"/>
                    </a:lnTo>
                    <a:lnTo>
                      <a:pt x="251" y="21"/>
                    </a:lnTo>
                    <a:lnTo>
                      <a:pt x="236" y="29"/>
                    </a:lnTo>
                    <a:lnTo>
                      <a:pt x="219" y="37"/>
                    </a:lnTo>
                    <a:lnTo>
                      <a:pt x="203" y="46"/>
                    </a:lnTo>
                    <a:lnTo>
                      <a:pt x="188" y="56"/>
                    </a:lnTo>
                    <a:lnTo>
                      <a:pt x="173" y="67"/>
                    </a:lnTo>
                    <a:lnTo>
                      <a:pt x="159" y="79"/>
                    </a:lnTo>
                    <a:lnTo>
                      <a:pt x="131" y="106"/>
                    </a:lnTo>
                    <a:lnTo>
                      <a:pt x="106" y="134"/>
                    </a:lnTo>
                    <a:lnTo>
                      <a:pt x="83" y="167"/>
                    </a:lnTo>
                    <a:lnTo>
                      <a:pt x="62" y="202"/>
                    </a:lnTo>
                    <a:lnTo>
                      <a:pt x="44" y="236"/>
                    </a:lnTo>
                    <a:lnTo>
                      <a:pt x="29" y="275"/>
                    </a:lnTo>
                    <a:lnTo>
                      <a:pt x="17" y="315"/>
                    </a:lnTo>
                    <a:lnTo>
                      <a:pt x="8" y="355"/>
                    </a:lnTo>
                    <a:lnTo>
                      <a:pt x="2" y="395"/>
                    </a:lnTo>
                    <a:lnTo>
                      <a:pt x="0" y="438"/>
                    </a:lnTo>
                    <a:lnTo>
                      <a:pt x="2" y="401"/>
                    </a:lnTo>
                    <a:lnTo>
                      <a:pt x="8" y="365"/>
                    </a:lnTo>
                    <a:lnTo>
                      <a:pt x="17" y="330"/>
                    </a:lnTo>
                    <a:lnTo>
                      <a:pt x="29" y="294"/>
                    </a:lnTo>
                    <a:lnTo>
                      <a:pt x="44" y="261"/>
                    </a:lnTo>
                    <a:lnTo>
                      <a:pt x="62" y="228"/>
                    </a:lnTo>
                    <a:lnTo>
                      <a:pt x="83" y="200"/>
                    </a:lnTo>
                    <a:lnTo>
                      <a:pt x="106" y="171"/>
                    </a:lnTo>
                    <a:lnTo>
                      <a:pt x="131" y="146"/>
                    </a:lnTo>
                    <a:lnTo>
                      <a:pt x="157" y="121"/>
                    </a:lnTo>
                    <a:lnTo>
                      <a:pt x="188" y="102"/>
                    </a:lnTo>
                    <a:lnTo>
                      <a:pt x="219" y="85"/>
                    </a:lnTo>
                    <a:lnTo>
                      <a:pt x="234" y="77"/>
                    </a:lnTo>
                    <a:lnTo>
                      <a:pt x="251" y="71"/>
                    </a:lnTo>
                    <a:lnTo>
                      <a:pt x="269" y="65"/>
                    </a:lnTo>
                    <a:lnTo>
                      <a:pt x="286" y="60"/>
                    </a:lnTo>
                    <a:lnTo>
                      <a:pt x="303" y="56"/>
                    </a:lnTo>
                    <a:lnTo>
                      <a:pt x="321" y="54"/>
                    </a:lnTo>
                    <a:lnTo>
                      <a:pt x="340" y="52"/>
                    </a:lnTo>
                    <a:lnTo>
                      <a:pt x="357" y="52"/>
                    </a:lnTo>
                    <a:lnTo>
                      <a:pt x="359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" name="Freeform 241"/>
              <p:cNvSpPr>
                <a:spLocks/>
              </p:cNvSpPr>
              <p:nvPr/>
            </p:nvSpPr>
            <p:spPr bwMode="auto">
              <a:xfrm>
                <a:off x="3894" y="1434"/>
                <a:ext cx="126" cy="225"/>
              </a:xfrm>
              <a:custGeom>
                <a:avLst/>
                <a:gdLst>
                  <a:gd name="T0" fmla="*/ 0 w 47"/>
                  <a:gd name="T1" fmla="*/ 7 h 68"/>
                  <a:gd name="T2" fmla="*/ 64 w 47"/>
                  <a:gd name="T3" fmla="*/ 222 h 68"/>
                  <a:gd name="T4" fmla="*/ 123 w 47"/>
                  <a:gd name="T5" fmla="*/ 0 h 68"/>
                  <a:gd name="T6" fmla="*/ 0 w 47"/>
                  <a:gd name="T7" fmla="*/ 7 h 6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7" h="68">
                    <a:moveTo>
                      <a:pt x="0" y="2"/>
                    </a:moveTo>
                    <a:lnTo>
                      <a:pt x="24" y="67"/>
                    </a:lnTo>
                    <a:lnTo>
                      <a:pt x="46" y="0"/>
                    </a:lnTo>
                    <a:lnTo>
                      <a:pt x="0" y="2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" name="Freeform 242"/>
              <p:cNvSpPr>
                <a:spLocks/>
              </p:cNvSpPr>
              <p:nvPr/>
            </p:nvSpPr>
            <p:spPr bwMode="auto">
              <a:xfrm>
                <a:off x="3894" y="1434"/>
                <a:ext cx="142" cy="244"/>
              </a:xfrm>
              <a:custGeom>
                <a:avLst/>
                <a:gdLst>
                  <a:gd name="T0" fmla="*/ 0 w 53"/>
                  <a:gd name="T1" fmla="*/ 7 h 74"/>
                  <a:gd name="T2" fmla="*/ 72 w 53"/>
                  <a:gd name="T3" fmla="*/ 241 h 74"/>
                  <a:gd name="T4" fmla="*/ 139 w 53"/>
                  <a:gd name="T5" fmla="*/ 0 h 74"/>
                  <a:gd name="T6" fmla="*/ 0 w 53"/>
                  <a:gd name="T7" fmla="*/ 7 h 7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" h="74">
                    <a:moveTo>
                      <a:pt x="0" y="2"/>
                    </a:moveTo>
                    <a:lnTo>
                      <a:pt x="27" y="73"/>
                    </a:lnTo>
                    <a:lnTo>
                      <a:pt x="52" y="0"/>
                    </a:lnTo>
                    <a:lnTo>
                      <a:pt x="0" y="2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24" name="Group 253"/>
              <p:cNvGrpSpPr>
                <a:grpSpLocks/>
              </p:cNvGrpSpPr>
              <p:nvPr/>
            </p:nvGrpSpPr>
            <p:grpSpPr bwMode="auto">
              <a:xfrm>
                <a:off x="3977" y="119"/>
                <a:ext cx="534" cy="196"/>
                <a:chOff x="672" y="1506"/>
                <a:chExt cx="534" cy="196"/>
              </a:xfrm>
            </p:grpSpPr>
            <p:sp>
              <p:nvSpPr>
                <p:cNvPr id="25" name="Rectangle 254"/>
                <p:cNvSpPr>
                  <a:spLocks noChangeArrowheads="1"/>
                </p:cNvSpPr>
                <p:nvPr/>
              </p:nvSpPr>
              <p:spPr bwMode="auto">
                <a:xfrm>
                  <a:off x="672" y="1536"/>
                  <a:ext cx="432" cy="144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" name="Text Box 255"/>
                <p:cNvSpPr txBox="1">
                  <a:spLocks noChangeArrowheads="1"/>
                </p:cNvSpPr>
                <p:nvPr/>
              </p:nvSpPr>
              <p:spPr bwMode="auto">
                <a:xfrm>
                  <a:off x="678" y="1506"/>
                  <a:ext cx="528" cy="19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defTabSz="762000" eaLnBrk="0" hangingPunct="0">
                    <a:defRPr sz="1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defTabSz="762000" eaLnBrk="0" hangingPunct="0">
                    <a:defRPr sz="12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defTabSz="762000" eaLnBrk="0" hangingPunct="0">
                    <a:defRPr sz="12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defTabSz="762000" eaLnBrk="0" hangingPunct="0">
                    <a:defRPr sz="12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defTabSz="762000" eaLnBrk="0" hangingPunct="0">
                    <a:defRPr sz="12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defTabSz="7620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hlink"/>
                    </a:buClr>
                    <a:buFont typeface="Wingdings" pitchFamily="2" charset="2"/>
                    <a:defRPr sz="12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defTabSz="7620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hlink"/>
                    </a:buClr>
                    <a:buFont typeface="Wingdings" pitchFamily="2" charset="2"/>
                    <a:defRPr sz="12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defTabSz="7620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hlink"/>
                    </a:buClr>
                    <a:buFont typeface="Wingdings" pitchFamily="2" charset="2"/>
                    <a:defRPr sz="12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defTabSz="7620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hlink"/>
                    </a:buClr>
                    <a:buFont typeface="Wingdings" pitchFamily="2" charset="2"/>
                    <a:defRPr sz="12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marL="0" marR="0" lvl="0" indent="0" defTabSz="76200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</a:rPr>
                    <a:t>0° - 90°</a:t>
                  </a:r>
                  <a:endParaRPr kumimoji="0" lang="en-GB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291800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96850"/>
            <a:ext cx="1573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60362" y="360363"/>
            <a:ext cx="6120109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386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</a:pPr>
            <a:r>
              <a:rPr lang="ru-RU" altLang="ru-RU" b="1" dirty="0" smtClean="0">
                <a:latin typeface="Candara" panose="020E0502030303020204" pitchFamily="34" charset="0"/>
              </a:rPr>
              <a:t>Монтажные положения подогревателя </a:t>
            </a:r>
            <a:r>
              <a:rPr lang="en-US" altLang="ru-RU" b="1" dirty="0" smtClean="0">
                <a:latin typeface="Candara" panose="020E0502030303020204" pitchFamily="34" charset="0"/>
              </a:rPr>
              <a:t>D1</a:t>
            </a:r>
            <a:r>
              <a:rPr lang="ru-RU" altLang="ru-RU" b="1" dirty="0" smtClean="0">
                <a:latin typeface="Candara" panose="020E0502030303020204" pitchFamily="34" charset="0"/>
              </a:rPr>
              <a:t>5</a:t>
            </a:r>
            <a:endParaRPr lang="ru-RU" altLang="ru-RU" b="1" dirty="0">
              <a:latin typeface="Candara" panose="020E0502030303020204" pitchFamily="34" charset="0"/>
            </a:endParaRPr>
          </a:p>
          <a:p>
            <a:pPr>
              <a:lnSpc>
                <a:spcPct val="83000"/>
              </a:lnSpc>
            </a:pPr>
            <a:endParaRPr lang="ru-RU" altLang="ru-RU" b="1" dirty="0">
              <a:latin typeface="Candara" panose="020E0502030303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88184" y="3211336"/>
            <a:ext cx="955481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D1</a:t>
            </a:r>
            <a:r>
              <a:rPr lang="ru-RU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5</a:t>
            </a:r>
            <a:endParaRPr lang="ru-RU" sz="2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27" name="Рисунок 2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4" y="819051"/>
            <a:ext cx="7426305" cy="2499226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/>
          <p:cNvSpPr txBox="1"/>
          <p:nvPr/>
        </p:nvSpPr>
        <p:spPr>
          <a:xfrm>
            <a:off x="1799952" y="3915395"/>
            <a:ext cx="5724352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Монтаж подогревателя </a:t>
            </a:r>
            <a:r>
              <a:rPr lang="en-US" sz="1600" dirty="0" smtClean="0"/>
              <a:t>D15</a:t>
            </a:r>
            <a:r>
              <a:rPr lang="ru-RU" sz="1600" dirty="0" smtClean="0"/>
              <a:t> производится строго горизонтально.</a:t>
            </a:r>
          </a:p>
        </p:txBody>
      </p:sp>
    </p:spTree>
    <p:extLst>
      <p:ext uri="{BB962C8B-B14F-4D97-AF65-F5344CB8AC3E}">
        <p14:creationId xmlns:p14="http://schemas.microsoft.com/office/powerpoint/2010/main" val="11018136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96850"/>
            <a:ext cx="1573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60362" y="360363"/>
            <a:ext cx="6120109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386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</a:pPr>
            <a:r>
              <a:rPr lang="ru-RU" altLang="ru-RU" b="1" dirty="0" smtClean="0">
                <a:latin typeface="Candara" panose="020E0502030303020204" pitchFamily="34" charset="0"/>
              </a:rPr>
              <a:t>Монтажные положения циркуляционного насоса</a:t>
            </a:r>
            <a:endParaRPr lang="ru-RU" altLang="ru-RU" b="1" dirty="0">
              <a:latin typeface="Candara" panose="020E0502030303020204" pitchFamily="34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16" y="963067"/>
            <a:ext cx="5438775" cy="194373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647824" y="3190419"/>
            <a:ext cx="5724352" cy="16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При монтаже циркуляционного насоса отдельно от подогревателя соблюдайте монтажные положения.</a:t>
            </a:r>
          </a:p>
          <a:p>
            <a:endParaRPr lang="ru-RU" sz="1600" dirty="0" smtClean="0"/>
          </a:p>
          <a:p>
            <a:r>
              <a:rPr lang="ru-RU" sz="1600" dirty="0"/>
              <a:t>Циркуляционный насос монтируется в контур охлаждения стороной нагнетания к входу теплообменника подогревателя. </a:t>
            </a:r>
          </a:p>
          <a:p>
            <a:endParaRPr lang="ru-RU" sz="1600" dirty="0" smtClean="0"/>
          </a:p>
        </p:txBody>
      </p:sp>
    </p:spTree>
    <p:extLst>
      <p:ext uri="{BB962C8B-B14F-4D97-AF65-F5344CB8AC3E}">
        <p14:creationId xmlns:p14="http://schemas.microsoft.com/office/powerpoint/2010/main" val="29943573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96850"/>
            <a:ext cx="1573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60362" y="360363"/>
            <a:ext cx="7560269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386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</a:pPr>
            <a:r>
              <a:rPr lang="ru-RU" altLang="ru-RU" b="1" dirty="0" smtClean="0">
                <a:latin typeface="Candara" panose="020E0502030303020204" pitchFamily="34" charset="0"/>
              </a:rPr>
              <a:t>Сравнительные Технические характеристики </a:t>
            </a:r>
            <a:r>
              <a:rPr lang="en-US" altLang="ru-RU" b="1" dirty="0" smtClean="0">
                <a:latin typeface="Candara" panose="020E0502030303020204" pitchFamily="34" charset="0"/>
              </a:rPr>
              <a:t>HYDRO D10 </a:t>
            </a:r>
            <a:r>
              <a:rPr lang="ru-RU" altLang="ru-RU" b="1" dirty="0">
                <a:latin typeface="Candara" panose="020E0502030303020204" pitchFamily="34" charset="0"/>
              </a:rPr>
              <a:t> </a:t>
            </a:r>
            <a:r>
              <a:rPr lang="ru-RU" altLang="ru-RU" b="1" dirty="0" smtClean="0">
                <a:latin typeface="Candara" panose="020E0502030303020204" pitchFamily="34" charset="0"/>
              </a:rPr>
              <a:t>- </a:t>
            </a:r>
            <a:r>
              <a:rPr lang="en-US" altLang="ru-RU" b="1" dirty="0" smtClean="0">
                <a:latin typeface="Candara" panose="020E0502030303020204" pitchFamily="34" charset="0"/>
              </a:rPr>
              <a:t>Thermo 90Pro</a:t>
            </a:r>
            <a:endParaRPr lang="ru-RU" altLang="ru-RU" b="1" dirty="0">
              <a:latin typeface="Candara" panose="020E0502030303020204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4198595"/>
              </p:ext>
            </p:extLst>
          </p:nvPr>
        </p:nvGraphicFramePr>
        <p:xfrm>
          <a:off x="350679" y="891563"/>
          <a:ext cx="5049673" cy="4505652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3537505"/>
                <a:gridCol w="1512168"/>
              </a:tblGrid>
              <a:tr h="5008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dirty="0">
                          <a:effectLst/>
                        </a:rPr>
                        <a:t>Конструктивное исполнение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HYDRO D10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39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>
                          <a:effectLst/>
                        </a:rPr>
                        <a:t>Теплопроизводительность, кВт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dirty="0">
                          <a:effectLst/>
                        </a:rPr>
                        <a:t>1</a:t>
                      </a:r>
                      <a:r>
                        <a:rPr lang="en-US" sz="1000" dirty="0">
                          <a:effectLst/>
                        </a:rPr>
                        <a:t>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39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dirty="0">
                          <a:effectLst/>
                        </a:rPr>
                        <a:t>Топливо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dirty="0">
                          <a:effectLst/>
                        </a:rPr>
                        <a:t>Дизельное топливо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39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dirty="0">
                          <a:effectLst/>
                        </a:rPr>
                        <a:t>Расход топлива, л/ч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dirty="0">
                          <a:effectLst/>
                        </a:rPr>
                        <a:t>1,</a:t>
                      </a:r>
                      <a:r>
                        <a:rPr lang="en-US" sz="1000" dirty="0" smtClean="0">
                          <a:effectLst/>
                        </a:rPr>
                        <a:t>3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39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>
                          <a:effectLst/>
                        </a:rPr>
                        <a:t>Номинальное напряжение, 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en-US" sz="1000" dirty="0">
                          <a:effectLst/>
                        </a:rPr>
                        <a:t>12</a:t>
                      </a:r>
                      <a:r>
                        <a:rPr lang="ru-RU" sz="1000" dirty="0">
                          <a:effectLst/>
                        </a:rPr>
                        <a:t> / 24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39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>
                          <a:effectLst/>
                        </a:rPr>
                        <a:t>Диапазон рабочего напряжения, 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dirty="0">
                          <a:effectLst/>
                        </a:rPr>
                        <a:t>10-15 / 20-30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008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>
                          <a:effectLst/>
                        </a:rPr>
                        <a:t>Номинальная потребляемая мощность (с циркуляционным насосом), Вт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120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5863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dirty="0">
                          <a:effectLst/>
                        </a:rPr>
                        <a:t>Допустимая температура окружающей среды: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dirty="0">
                          <a:effectLst/>
                        </a:rPr>
                        <a:t>                               - хранение, ℃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dirty="0">
                          <a:effectLst/>
                        </a:rPr>
                        <a:t>                               - работа, ℃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dirty="0">
                          <a:effectLst/>
                        </a:rPr>
                        <a:t>-55…+70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dirty="0">
                          <a:effectLst/>
                        </a:rPr>
                        <a:t>-41…+50 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39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>
                          <a:effectLst/>
                        </a:rPr>
                        <a:t>Допустимое рабочее давление, бар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dirty="0">
                          <a:effectLst/>
                        </a:rPr>
                        <a:t>2,5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39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Объем охлаждающей жидкости теплообменника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0,6</a:t>
                      </a:r>
                      <a:r>
                        <a:rPr lang="ru-RU" sz="10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л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39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Тип</a:t>
                      </a:r>
                      <a:r>
                        <a:rPr lang="ru-RU" sz="10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горелки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Вихревая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83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>
                          <a:effectLst/>
                        </a:rPr>
                        <a:t>Размеры подогревателя с циркуляционным насосом, мм Д*В*Ш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7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</a:rPr>
                        <a:t>4</a:t>
                      </a:r>
                      <a:r>
                        <a:rPr lang="en-US" sz="1000" dirty="0" smtClean="0">
                          <a:effectLst/>
                        </a:rPr>
                        <a:t>15</a:t>
                      </a:r>
                      <a:r>
                        <a:rPr lang="ru-RU" sz="1000" dirty="0" smtClean="0">
                          <a:effectLst/>
                        </a:rPr>
                        <a:t>*2</a:t>
                      </a:r>
                      <a:r>
                        <a:rPr lang="en-US" sz="1000" dirty="0" smtClean="0">
                          <a:effectLst/>
                        </a:rPr>
                        <a:t>40</a:t>
                      </a:r>
                      <a:r>
                        <a:rPr lang="ru-RU" sz="1000" dirty="0" smtClean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US" sz="1000" dirty="0" smtClean="0">
                          <a:effectLst/>
                        </a:rPr>
                        <a:t>190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dirty="0">
                          <a:effectLst/>
                        </a:rPr>
                        <a:t>Вес подогревателя с циркуляционным насосом, кг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en-US" sz="1000" dirty="0">
                          <a:effectLst/>
                        </a:rPr>
                        <a:t>7,8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6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Тип топливного насоса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Выносной,</a:t>
                      </a:r>
                      <a:r>
                        <a:rPr lang="ru-RU" sz="1000" b="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аналог </a:t>
                      </a:r>
                      <a:r>
                        <a:rPr lang="en-US" sz="1000" b="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DP-30</a:t>
                      </a:r>
                      <a:endParaRPr lang="ru-RU" sz="1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7043593"/>
              </p:ext>
            </p:extLst>
          </p:nvPr>
        </p:nvGraphicFramePr>
        <p:xfrm>
          <a:off x="5400352" y="889656"/>
          <a:ext cx="1642876" cy="4465899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1642876"/>
              </a:tblGrid>
              <a:tr h="503385">
                <a:tc>
                  <a:txBody>
                    <a:bodyPr/>
                    <a:lstStyle/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en-US" sz="10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Thermo</a:t>
                      </a:r>
                      <a:r>
                        <a:rPr lang="en-US" sz="1000" b="1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90Pro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8098">
                <a:tc>
                  <a:txBody>
                    <a:bodyPr/>
                    <a:lstStyle/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en-US" sz="1000" b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ru-RU" sz="1000" b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,1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6886">
                <a:tc>
                  <a:txBody>
                    <a:bodyPr/>
                    <a:lstStyle/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b="0" dirty="0" smtClean="0">
                          <a:effectLst/>
                        </a:rPr>
                        <a:t>Дизельное топливо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7170">
                <a:tc>
                  <a:txBody>
                    <a:bodyPr/>
                    <a:lstStyle/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b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Макс. 1,14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68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en-US" sz="1000" b="0" dirty="0" smtClean="0">
                          <a:effectLst/>
                        </a:rPr>
                        <a:t>12</a:t>
                      </a:r>
                      <a:r>
                        <a:rPr lang="ru-RU" sz="1000" b="0" dirty="0" smtClean="0">
                          <a:effectLst/>
                        </a:rPr>
                        <a:t> / 24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6886">
                <a:tc>
                  <a:txBody>
                    <a:bodyPr/>
                    <a:lstStyle/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b="0" dirty="0" smtClean="0">
                          <a:effectLst/>
                        </a:rPr>
                        <a:t>10,5-16 / 20-30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06935">
                <a:tc>
                  <a:txBody>
                    <a:bodyPr/>
                    <a:lstStyle/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b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83469">
                <a:tc>
                  <a:txBody>
                    <a:bodyPr/>
                    <a:lstStyle/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b="0" dirty="0" smtClean="0">
                          <a:effectLst/>
                        </a:rPr>
                        <a:t> </a:t>
                      </a:r>
                    </a:p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b="0" dirty="0" smtClean="0">
                          <a:effectLst/>
                        </a:rPr>
                        <a:t>-55…+80 </a:t>
                      </a:r>
                    </a:p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b="0" dirty="0" smtClean="0">
                          <a:effectLst/>
                        </a:rPr>
                        <a:t>-40…+30 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6886">
                <a:tc>
                  <a:txBody>
                    <a:bodyPr/>
                    <a:lstStyle/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b="0" dirty="0" smtClean="0">
                          <a:effectLst/>
                        </a:rPr>
                        <a:t>2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6886">
                <a:tc>
                  <a:txBody>
                    <a:bodyPr/>
                    <a:lstStyle/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b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0,15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6886">
                <a:tc>
                  <a:txBody>
                    <a:bodyPr/>
                    <a:lstStyle/>
                    <a:p>
                      <a:pPr marL="0" marR="97155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7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</a:rPr>
                        <a:t>Испарительного</a:t>
                      </a:r>
                      <a:r>
                        <a:rPr lang="ru-RU" sz="1000" b="0" baseline="0" dirty="0" smtClean="0">
                          <a:solidFill>
                            <a:schemeClr val="tx1"/>
                          </a:solidFill>
                        </a:rPr>
                        <a:t> типа</a:t>
                      </a:r>
                      <a:endParaRPr lang="ru-RU" sz="10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</a:tr>
              <a:tr h="339462">
                <a:tc>
                  <a:txBody>
                    <a:bodyPr/>
                    <a:lstStyle/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b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381*232*131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9939">
                <a:tc>
                  <a:txBody>
                    <a:bodyPr/>
                    <a:lstStyle/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b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4,9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125">
                <a:tc>
                  <a:txBody>
                    <a:bodyPr/>
                    <a:lstStyle/>
                    <a:p>
                      <a:pPr marL="0" marR="97155" algn="l" defTabSz="914400" rtl="0" eaLnBrk="1" latinLnBrk="0" hangingPunct="1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Выносной,</a:t>
                      </a:r>
                      <a:r>
                        <a:rPr lang="ru-RU" sz="1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DP-42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42023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96850"/>
            <a:ext cx="1573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60362" y="360363"/>
            <a:ext cx="6120109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386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</a:pPr>
            <a:r>
              <a:rPr lang="ru-RU" altLang="ru-RU" b="1" dirty="0" smtClean="0">
                <a:latin typeface="Candara" panose="020E0502030303020204" pitchFamily="34" charset="0"/>
              </a:rPr>
              <a:t>Монтаж топливной системы</a:t>
            </a:r>
            <a:endParaRPr lang="ru-RU" altLang="ru-RU" b="1" dirty="0">
              <a:latin typeface="Candara" panose="020E0502030303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80272" y="1035075"/>
            <a:ext cx="5724352" cy="1008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Топливный </a:t>
            </a:r>
            <a:r>
              <a:rPr lang="ru-RU" sz="1600" dirty="0"/>
              <a:t>насос дозатор должен быть установлен горизонтально. </a:t>
            </a:r>
            <a:r>
              <a:rPr lang="ru-RU" sz="1600" dirty="0"/>
              <a:t>Наилучшее положение, для лучшей деаэрации, топливного насоса, выходным штуцером вверх 15°-35° </a:t>
            </a:r>
            <a:endParaRPr lang="ru-RU" sz="1600" dirty="0"/>
          </a:p>
        </p:txBody>
      </p:sp>
      <p:pic>
        <p:nvPicPr>
          <p:cNvPr id="10" name="Рисунок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28" y="720725"/>
            <a:ext cx="2290445" cy="2135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73" y="1198400"/>
            <a:ext cx="1828800" cy="155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648" y="2629392"/>
            <a:ext cx="1656183" cy="2684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24" y="2931841"/>
            <a:ext cx="4320479" cy="2352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846" y="3532915"/>
            <a:ext cx="2381250" cy="173101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3600722" y="3207067"/>
            <a:ext cx="6120109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386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</a:pPr>
            <a:endParaRPr lang="ru-RU" altLang="ru-RU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51438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96850"/>
            <a:ext cx="1573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60362" y="360363"/>
            <a:ext cx="6120109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386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</a:pPr>
            <a:r>
              <a:rPr lang="ru-RU" altLang="ru-RU" b="1" dirty="0" smtClean="0">
                <a:latin typeface="Candara" panose="020E0502030303020204" pitchFamily="34" charset="0"/>
              </a:rPr>
              <a:t>Правила монтажа топливной системы</a:t>
            </a:r>
            <a:endParaRPr lang="ru-RU" altLang="ru-RU" b="1" dirty="0">
              <a:latin typeface="Candara" panose="020E0502030303020204" pitchFamily="34" charset="0"/>
            </a:endParaRPr>
          </a:p>
          <a:p>
            <a:pPr>
              <a:lnSpc>
                <a:spcPct val="83000"/>
              </a:lnSpc>
            </a:pPr>
            <a:endParaRPr lang="ru-RU" altLang="ru-RU" b="1" dirty="0">
              <a:latin typeface="Candara" panose="020E0502030303020204" pitchFamily="34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097" y="688158"/>
            <a:ext cx="4680520" cy="337125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15776" y="3555355"/>
            <a:ext cx="9065419" cy="1924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</a:t>
            </a:r>
            <a:r>
              <a:rPr lang="en-US" sz="1600" b="1" baseline="-25000" dirty="0" smtClean="0"/>
              <a:t>1</a:t>
            </a:r>
            <a:r>
              <a:rPr lang="en-US" sz="1600" b="1" dirty="0"/>
              <a:t>= 4 </a:t>
            </a:r>
            <a:r>
              <a:rPr lang="ru-RU" sz="1600" b="1" dirty="0"/>
              <a:t>мм</a:t>
            </a:r>
            <a:endParaRPr lang="ru-RU" sz="1600" dirty="0"/>
          </a:p>
          <a:p>
            <a:r>
              <a:rPr lang="en-US" sz="1600" b="1" dirty="0"/>
              <a:t>D</a:t>
            </a:r>
            <a:r>
              <a:rPr lang="ru-RU" sz="1600" b="1" baseline="-25000" dirty="0"/>
              <a:t>внутр</a:t>
            </a:r>
            <a:r>
              <a:rPr lang="en-US" sz="1600" b="1" baseline="-25000" dirty="0"/>
              <a:t>.</a:t>
            </a:r>
            <a:r>
              <a:rPr lang="en-US" sz="1600" b="1" dirty="0"/>
              <a:t> </a:t>
            </a:r>
            <a:r>
              <a:rPr lang="ru-RU" sz="1600" b="1" dirty="0"/>
              <a:t>= 1 </a:t>
            </a:r>
            <a:r>
              <a:rPr lang="ru-RU" sz="1600" b="1" dirty="0" smtClean="0"/>
              <a:t>мм</a:t>
            </a:r>
          </a:p>
          <a:p>
            <a:r>
              <a:rPr lang="ru-RU" sz="1600" b="1" dirty="0"/>
              <a:t> </a:t>
            </a:r>
            <a:endParaRPr lang="ru-RU" sz="1600" dirty="0"/>
          </a:p>
          <a:p>
            <a:r>
              <a:rPr lang="en-US" sz="1600" b="1" dirty="0"/>
              <a:t>I</a:t>
            </a:r>
            <a:r>
              <a:rPr lang="ru-RU" sz="1600" b="1" baseline="-25000" dirty="0"/>
              <a:t>1 </a:t>
            </a:r>
            <a:r>
              <a:rPr lang="ru-RU" sz="1600" b="1" dirty="0"/>
              <a:t>+ </a:t>
            </a:r>
            <a:r>
              <a:rPr lang="en-US" sz="1600" b="1" dirty="0"/>
              <a:t>I</a:t>
            </a:r>
            <a:r>
              <a:rPr lang="ru-RU" sz="1600" b="1" baseline="-25000" dirty="0"/>
              <a:t>2 </a:t>
            </a:r>
            <a:r>
              <a:rPr lang="ru-RU" sz="1600" dirty="0"/>
              <a:t>= макс. суммарная длинна топливной магистрали	                                         </a:t>
            </a:r>
            <a:r>
              <a:rPr lang="ru-RU" sz="1600" b="1" dirty="0" smtClean="0"/>
              <a:t>10 </a:t>
            </a:r>
            <a:r>
              <a:rPr lang="ru-RU" sz="1600" b="1" dirty="0"/>
              <a:t>м</a:t>
            </a:r>
            <a:r>
              <a:rPr lang="ru-RU" sz="1600" dirty="0"/>
              <a:t> </a:t>
            </a:r>
            <a:br>
              <a:rPr lang="ru-RU" sz="1600" dirty="0"/>
            </a:br>
            <a:r>
              <a:rPr lang="en-US" sz="1600" b="1" dirty="0"/>
              <a:t>I</a:t>
            </a:r>
            <a:r>
              <a:rPr lang="ru-RU" sz="1600" b="1" baseline="-25000" dirty="0"/>
              <a:t>2</a:t>
            </a:r>
            <a:r>
              <a:rPr lang="ru-RU" sz="1600" dirty="0"/>
              <a:t>= макс. длинна топливной магистрали от бака до насоса-дозатора	                   </a:t>
            </a:r>
            <a:r>
              <a:rPr lang="ru-RU" sz="1600" dirty="0" smtClean="0"/>
              <a:t> </a:t>
            </a:r>
            <a:r>
              <a:rPr lang="ru-RU" sz="1600" b="1" dirty="0" smtClean="0"/>
              <a:t>1 </a:t>
            </a:r>
            <a:r>
              <a:rPr lang="ru-RU" sz="1600" b="1" dirty="0"/>
              <a:t>м</a:t>
            </a:r>
            <a:r>
              <a:rPr lang="ru-RU" sz="1600" dirty="0"/>
              <a:t> </a:t>
            </a:r>
            <a:br>
              <a:rPr lang="ru-RU" sz="1600" dirty="0"/>
            </a:br>
            <a:r>
              <a:rPr lang="en-US" sz="1600" b="1" dirty="0"/>
              <a:t>I</a:t>
            </a:r>
            <a:r>
              <a:rPr lang="ru-RU" sz="1600" b="1" baseline="-25000" dirty="0"/>
              <a:t>1</a:t>
            </a:r>
            <a:r>
              <a:rPr lang="ru-RU" sz="1600" dirty="0"/>
              <a:t> = макс. длинна топливной магистрали от насоса-дозатора до отопителя 	          </a:t>
            </a:r>
            <a:r>
              <a:rPr lang="ru-RU" sz="1600" dirty="0" smtClean="0"/>
              <a:t>  </a:t>
            </a:r>
            <a:r>
              <a:rPr lang="ru-RU" sz="1600" b="1" dirty="0"/>
              <a:t>9 м</a:t>
            </a:r>
            <a:r>
              <a:rPr lang="ru-RU" sz="1600" dirty="0"/>
              <a:t> </a:t>
            </a:r>
          </a:p>
          <a:p>
            <a:r>
              <a:rPr lang="ru-RU" sz="1600" b="1" dirty="0"/>
              <a:t>Н</a:t>
            </a:r>
            <a:r>
              <a:rPr lang="ru-RU" sz="1600" b="1" baseline="-25000" dirty="0"/>
              <a:t>1</a:t>
            </a:r>
            <a:r>
              <a:rPr lang="ru-RU" sz="1600" dirty="0"/>
              <a:t> = макс. Разница высот между уровнем топлива в баке и подогревателем          </a:t>
            </a:r>
            <a:r>
              <a:rPr lang="ru-RU" sz="1600" b="1" dirty="0" smtClean="0"/>
              <a:t>0,5 </a:t>
            </a:r>
            <a:r>
              <a:rPr lang="ru-RU" sz="1600" b="1" dirty="0"/>
              <a:t>м</a:t>
            </a:r>
            <a:endParaRPr lang="ru-RU" sz="1600" dirty="0"/>
          </a:p>
          <a:p>
            <a:r>
              <a:rPr lang="ru-RU" sz="1600" b="1" baseline="-25000" dirty="0" smtClean="0"/>
              <a:t> </a:t>
            </a:r>
            <a:endParaRPr lang="ru-RU" sz="1600" dirty="0"/>
          </a:p>
        </p:txBody>
      </p:sp>
      <p:pic>
        <p:nvPicPr>
          <p:cNvPr id="10" name="Рисунок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4" y="1323107"/>
            <a:ext cx="1919276" cy="1619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16401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96850"/>
            <a:ext cx="1573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59792" y="385352"/>
            <a:ext cx="7488832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386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</a:pPr>
            <a:r>
              <a:rPr lang="ru-RU" altLang="ru-RU" b="1" dirty="0" smtClean="0">
                <a:latin typeface="Candara" panose="020E0502030303020204" pitchFamily="34" charset="0"/>
              </a:rPr>
              <a:t>Монтаж выхлопной системы и системы забора воздуха для горения</a:t>
            </a:r>
            <a:endParaRPr lang="ru-RU" altLang="ru-RU" b="1" dirty="0">
              <a:latin typeface="Candara" panose="020E0502030303020204" pitchFamily="34" charset="0"/>
            </a:endParaRPr>
          </a:p>
          <a:p>
            <a:pPr>
              <a:lnSpc>
                <a:spcPct val="83000"/>
              </a:lnSpc>
            </a:pPr>
            <a:endParaRPr lang="ru-RU" altLang="ru-RU" b="1" dirty="0">
              <a:latin typeface="Candara" panose="020E0502030303020204" pitchFamily="34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3067"/>
            <a:ext cx="3616960" cy="1515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320" y="963067"/>
            <a:ext cx="3616960" cy="1535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024" y="3644183"/>
            <a:ext cx="3848735" cy="15081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754784" y="2604188"/>
            <a:ext cx="5724352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Максимальная длина выхлопной гофры – 1м.</a:t>
            </a:r>
          </a:p>
          <a:p>
            <a:r>
              <a:rPr lang="ru-RU" sz="1600" dirty="0" smtClean="0"/>
              <a:t>Максимальная длина гофры забора воздуха – 0,7м.</a:t>
            </a:r>
          </a:p>
        </p:txBody>
      </p:sp>
    </p:spTree>
    <p:extLst>
      <p:ext uri="{BB962C8B-B14F-4D97-AF65-F5344CB8AC3E}">
        <p14:creationId xmlns:p14="http://schemas.microsoft.com/office/powerpoint/2010/main" val="2432233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96850"/>
            <a:ext cx="1573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60362" y="360363"/>
            <a:ext cx="6120109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386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</a:pPr>
            <a:r>
              <a:rPr lang="ru-RU" altLang="ru-RU" b="1" dirty="0" smtClean="0">
                <a:latin typeface="Candara" panose="020E0502030303020204" pitchFamily="34" charset="0"/>
              </a:rPr>
              <a:t>Таблица кодов неисправности </a:t>
            </a:r>
            <a:r>
              <a:rPr lang="en-US" altLang="ru-RU" b="1" dirty="0" smtClean="0">
                <a:latin typeface="Candara" panose="020E0502030303020204" pitchFamily="34" charset="0"/>
              </a:rPr>
              <a:t>D10 D15</a:t>
            </a:r>
            <a:endParaRPr lang="ru-RU" altLang="ru-RU" b="1" dirty="0">
              <a:latin typeface="Candara" panose="020E0502030303020204" pitchFamily="34" charset="0"/>
            </a:endParaRPr>
          </a:p>
          <a:p>
            <a:pPr>
              <a:lnSpc>
                <a:spcPct val="83000"/>
              </a:lnSpc>
            </a:pPr>
            <a:endParaRPr lang="ru-RU" altLang="ru-RU" b="1" dirty="0">
              <a:latin typeface="Candara" panose="020E0502030303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768" y="891059"/>
            <a:ext cx="6990898" cy="471271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134666" y="1035075"/>
            <a:ext cx="2880320" cy="3755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Для </a:t>
            </a:r>
            <a:r>
              <a:rPr lang="ru-RU" sz="1600" dirty="0"/>
              <a:t>индикатора состояния (красный) каждое мигание 5 раз объединено в одну группу. Существуют длительные и кратковременные вспышки, длительная вспышка длится 1 с и означает код - 1, а кратковременная вспышка длится 0,2 с и означает код - 0, с интервалом 0,5 с. Интервал между вспышками каждой группы составляет 3 с, что указывает на различные неисправности.</a:t>
            </a:r>
            <a:endParaRPr lang="ru-RU" sz="1600" dirty="0" smtClean="0"/>
          </a:p>
        </p:txBody>
      </p:sp>
    </p:spTree>
    <p:extLst>
      <p:ext uri="{BB962C8B-B14F-4D97-AF65-F5344CB8AC3E}">
        <p14:creationId xmlns:p14="http://schemas.microsoft.com/office/powerpoint/2010/main" val="27629956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96850"/>
            <a:ext cx="1573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60362" y="360363"/>
            <a:ext cx="6120109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386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</a:pPr>
            <a:r>
              <a:rPr lang="ru-RU" altLang="ru-RU" b="1" dirty="0" smtClean="0">
                <a:latin typeface="Candara" panose="020E0502030303020204" pitchFamily="34" charset="0"/>
              </a:rPr>
              <a:t>Таблица кодов неисправности </a:t>
            </a:r>
            <a:r>
              <a:rPr lang="en-US" altLang="ru-RU" b="1" dirty="0" smtClean="0">
                <a:latin typeface="Candara" panose="020E0502030303020204" pitchFamily="34" charset="0"/>
              </a:rPr>
              <a:t>D10 D15</a:t>
            </a:r>
            <a:endParaRPr lang="ru-RU" altLang="ru-RU" b="1" dirty="0">
              <a:latin typeface="Candara" panose="020E0502030303020204" pitchFamily="34" charset="0"/>
            </a:endParaRPr>
          </a:p>
          <a:p>
            <a:pPr>
              <a:lnSpc>
                <a:spcPct val="83000"/>
              </a:lnSpc>
            </a:pPr>
            <a:endParaRPr lang="ru-RU" altLang="ru-RU" b="1" dirty="0">
              <a:latin typeface="Candara" panose="020E0502030303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856" y="819051"/>
            <a:ext cx="7222438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551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96850"/>
            <a:ext cx="1573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60362" y="360363"/>
            <a:ext cx="7704285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386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</a:pPr>
            <a:r>
              <a:rPr lang="ru-RU" altLang="ru-RU" b="1" dirty="0">
                <a:latin typeface="Candara" panose="020E0502030303020204" pitchFamily="34" charset="0"/>
              </a:rPr>
              <a:t>Сравнительные Технические характеристики </a:t>
            </a:r>
            <a:r>
              <a:rPr lang="en-US" altLang="ru-RU" b="1" dirty="0">
                <a:latin typeface="Candara" panose="020E0502030303020204" pitchFamily="34" charset="0"/>
              </a:rPr>
              <a:t>HYDRO D10 </a:t>
            </a:r>
            <a:r>
              <a:rPr lang="ru-RU" altLang="ru-RU" b="1" dirty="0">
                <a:latin typeface="Candara" panose="020E0502030303020204" pitchFamily="34" charset="0"/>
              </a:rPr>
              <a:t> - </a:t>
            </a:r>
            <a:r>
              <a:rPr lang="en-US" altLang="ru-RU" b="1" dirty="0">
                <a:latin typeface="Candara" panose="020E0502030303020204" pitchFamily="34" charset="0"/>
              </a:rPr>
              <a:t>Thermo 90Pro</a:t>
            </a:r>
            <a:endParaRPr lang="ru-RU" altLang="ru-RU" b="1" dirty="0">
              <a:latin typeface="Candara" panose="020E0502030303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8125269"/>
              </p:ext>
            </p:extLst>
          </p:nvPr>
        </p:nvGraphicFramePr>
        <p:xfrm>
          <a:off x="287784" y="1039075"/>
          <a:ext cx="5039990" cy="2012073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2303686"/>
                <a:gridCol w="1008112"/>
                <a:gridCol w="1728192"/>
              </a:tblGrid>
              <a:tr h="144017">
                <a:tc>
                  <a:txBody>
                    <a:bodyPr/>
                    <a:lstStyle/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endParaRPr lang="en-US" sz="1000" dirty="0" smtClean="0">
                        <a:effectLst/>
                      </a:endParaRPr>
                    </a:p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endParaRPr lang="en-US" sz="1000" dirty="0" smtClean="0">
                        <a:effectLst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en-US" altLang="ru-RU" sz="1000" b="1" dirty="0" smtClean="0">
                          <a:latin typeface="Candara" panose="020E0502030303020204" pitchFamily="34" charset="0"/>
                        </a:rPr>
                        <a:t>HYDRO D10 </a:t>
                      </a:r>
                      <a:endParaRPr lang="en-US" sz="1000" dirty="0" smtClean="0">
                        <a:effectLst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97155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7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ru-RU" sz="1100" b="1" dirty="0" smtClean="0">
                          <a:latin typeface="Candara" panose="020E0502030303020204" pitchFamily="34" charset="0"/>
                        </a:rPr>
                        <a:t>Thermo 90Pro</a:t>
                      </a:r>
                      <a:endParaRPr lang="ru-RU" altLang="ru-RU" sz="1100" b="1" dirty="0" smtClean="0">
                        <a:latin typeface="Candara" panose="020E0502030303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97155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7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</a:rPr>
                        <a:t>Объёмный поток, л/ч</a:t>
                      </a:r>
                      <a:endParaRPr lang="ru-RU" sz="1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97155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7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</a:rPr>
                        <a:t>1250</a:t>
                      </a:r>
                      <a:endParaRPr lang="ru-RU" sz="1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1650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936">
                <a:tc>
                  <a:txBody>
                    <a:bodyPr/>
                    <a:lstStyle/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dirty="0">
                          <a:effectLst/>
                        </a:rPr>
                        <a:t>Номинальное напряжение, В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12</a:t>
                      </a:r>
                      <a:r>
                        <a:rPr lang="en-US" sz="1000" baseline="0" dirty="0" smtClean="0">
                          <a:effectLst/>
                        </a:rPr>
                        <a:t>  </a:t>
                      </a:r>
                      <a:r>
                        <a:rPr lang="ru-RU" sz="1000" baseline="0" dirty="0" smtClean="0">
                          <a:effectLst/>
                        </a:rPr>
                        <a:t>или </a:t>
                      </a:r>
                      <a:r>
                        <a:rPr lang="ru-RU" sz="1000" dirty="0" smtClean="0">
                          <a:effectLst/>
                        </a:rPr>
                        <a:t>24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или 24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02154">
                <a:tc>
                  <a:txBody>
                    <a:bodyPr/>
                    <a:lstStyle/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dirty="0">
                          <a:effectLst/>
                        </a:rPr>
                        <a:t>Диапазон рабочего напряжения, В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10-</a:t>
                      </a:r>
                      <a:r>
                        <a:rPr lang="ru-RU" sz="1000" dirty="0" smtClean="0">
                          <a:effectLst/>
                        </a:rPr>
                        <a:t>15 / 20-30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97155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7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effectLst/>
                          <a:latin typeface="+mn-lt"/>
                        </a:rPr>
                        <a:t>10,5-16 / 20-30</a:t>
                      </a:r>
                      <a:endParaRPr lang="ru-RU" sz="1100" b="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02154">
                <a:tc>
                  <a:txBody>
                    <a:bodyPr/>
                    <a:lstStyle/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dirty="0">
                          <a:effectLst/>
                        </a:rPr>
                        <a:t>Номинальная потребляемая мощность, </a:t>
                      </a:r>
                      <a:r>
                        <a:rPr lang="ru-RU" sz="1000" dirty="0" smtClean="0">
                          <a:effectLst/>
                        </a:rPr>
                        <a:t>Вт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dirty="0">
                          <a:effectLst/>
                        </a:rPr>
                        <a:t>50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02154">
                <a:tc>
                  <a:txBody>
                    <a:bodyPr/>
                    <a:lstStyle/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dirty="0">
                          <a:effectLst/>
                        </a:rPr>
                        <a:t>Вес, кг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dirty="0">
                          <a:effectLst/>
                        </a:rPr>
                        <a:t>1,1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0,45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60362" y="682278"/>
            <a:ext cx="2707857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Циркуляционный насос</a:t>
            </a:r>
            <a:endParaRPr lang="ru-RU" dirty="0"/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2674158"/>
              </p:ext>
            </p:extLst>
          </p:nvPr>
        </p:nvGraphicFramePr>
        <p:xfrm>
          <a:off x="256653" y="3483347"/>
          <a:ext cx="6720417" cy="144016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407395"/>
                <a:gridCol w="2072883"/>
                <a:gridCol w="2240139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Режимы работы подогревателя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ru-RU" sz="1100" b="1" dirty="0" smtClean="0">
                          <a:latin typeface="Candara" panose="020E0502030303020204" pitchFamily="34" charset="0"/>
                        </a:rPr>
                        <a:t>HYDRO D10 </a:t>
                      </a:r>
                      <a:endParaRPr lang="en-US" sz="1100" dirty="0" smtClean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ru-RU" sz="1100" b="1" dirty="0" smtClean="0">
                          <a:latin typeface="Candara" panose="020E0502030303020204" pitchFamily="34" charset="0"/>
                        </a:rPr>
                        <a:t>Thermo 90Pr</a:t>
                      </a:r>
                      <a:r>
                        <a:rPr lang="ru-RU" altLang="ru-RU" sz="1100" b="1" dirty="0" smtClean="0">
                          <a:latin typeface="Candara" panose="020E0502030303020204" pitchFamily="34" charset="0"/>
                        </a:rPr>
                        <a:t>о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Предел нагрева ОЖ, ℃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80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90</a:t>
                      </a:r>
                      <a:endParaRPr lang="ru-RU" sz="1100" dirty="0"/>
                    </a:p>
                  </a:txBody>
                  <a:tcPr/>
                </a:tc>
              </a:tr>
              <a:tr h="349240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Возобновление горения, ℃</a:t>
                      </a:r>
                      <a:endParaRPr lang="ru-RU" sz="11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65</a:t>
                      </a:r>
                      <a:endParaRPr lang="ru-RU" sz="11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60</a:t>
                      </a:r>
                      <a:endParaRPr lang="ru-RU" sz="11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240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Переход в частичную нагрузку, ℃</a:t>
                      </a:r>
                      <a:endParaRPr lang="ru-RU" sz="11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68</a:t>
                      </a:r>
                      <a:endParaRPr lang="ru-RU" sz="11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80</a:t>
                      </a:r>
                      <a:endParaRPr lang="ru-RU" sz="11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86644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96850"/>
            <a:ext cx="1573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31930" y="362732"/>
            <a:ext cx="5580062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386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</a:pPr>
            <a:r>
              <a:rPr lang="ru-RU" altLang="ru-RU" b="1" dirty="0" smtClean="0">
                <a:latin typeface="Candara" panose="020E0502030303020204" pitchFamily="34" charset="0"/>
              </a:rPr>
              <a:t>Комплект поставки </a:t>
            </a:r>
            <a:r>
              <a:rPr lang="en-US" altLang="ru-RU" b="1" dirty="0" smtClean="0">
                <a:latin typeface="Candara" panose="020E0502030303020204" pitchFamily="34" charset="0"/>
              </a:rPr>
              <a:t>HYDRO D10</a:t>
            </a:r>
            <a:endParaRPr lang="ru-RU" altLang="ru-RU" b="1" dirty="0">
              <a:latin typeface="Candara" panose="020E0502030303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80472" y="1323107"/>
            <a:ext cx="2808312" cy="3899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400" dirty="0" smtClean="0"/>
              <a:t>Отопитель</a:t>
            </a:r>
          </a:p>
          <a:p>
            <a:pPr marL="342900" indent="-342900">
              <a:buAutoNum type="arabicPeriod"/>
            </a:pPr>
            <a:r>
              <a:rPr lang="ru-RU" sz="1400" dirty="0" smtClean="0"/>
              <a:t>Шланг жидкостный</a:t>
            </a:r>
          </a:p>
          <a:p>
            <a:pPr marL="342900" indent="-342900">
              <a:buAutoNum type="arabicPeriod"/>
            </a:pPr>
            <a:r>
              <a:rPr lang="ru-RU" sz="1400" dirty="0" smtClean="0"/>
              <a:t>Топливный комплект (топливопровод, защита топливопровода, топливный насос с кронштейном, хомуты 9мм, шланги соединительные)</a:t>
            </a:r>
            <a:endParaRPr lang="ru-RU" sz="1400" dirty="0"/>
          </a:p>
          <a:p>
            <a:pPr marL="342900" indent="-342900">
              <a:buAutoNum type="arabicPeriod"/>
            </a:pPr>
            <a:r>
              <a:rPr lang="ru-RU" sz="1400" dirty="0" smtClean="0"/>
              <a:t>Баковый заборник</a:t>
            </a:r>
          </a:p>
          <a:p>
            <a:pPr marL="342900" indent="-342900">
              <a:buAutoNum type="arabicPeriod"/>
            </a:pPr>
            <a:r>
              <a:rPr lang="ru-RU" sz="1400" dirty="0" smtClean="0"/>
              <a:t>Трубка </a:t>
            </a:r>
            <a:r>
              <a:rPr lang="ru-RU" sz="1400" dirty="0"/>
              <a:t>отвода </a:t>
            </a:r>
            <a:r>
              <a:rPr lang="ru-RU" sz="1400" dirty="0" smtClean="0"/>
              <a:t>газов 1м.</a:t>
            </a:r>
          </a:p>
          <a:p>
            <a:pPr marL="342900" indent="-342900">
              <a:buFont typeface="Times New Roman" panose="02020603050405020304" pitchFamily="18" charset="0"/>
              <a:buAutoNum type="arabicPeriod"/>
            </a:pPr>
            <a:r>
              <a:rPr lang="ru-RU" sz="1400" dirty="0"/>
              <a:t>Воздухозаборная </a:t>
            </a:r>
            <a:r>
              <a:rPr lang="ru-RU" sz="1400" dirty="0" smtClean="0"/>
              <a:t>трубка 0,7м. </a:t>
            </a:r>
            <a:endParaRPr lang="ru-RU" sz="1400" dirty="0"/>
          </a:p>
          <a:p>
            <a:pPr marL="342900" indent="-342900">
              <a:buAutoNum type="arabicPeriod" startAt="7"/>
            </a:pPr>
            <a:r>
              <a:rPr lang="ru-RU" sz="1400" dirty="0" smtClean="0"/>
              <a:t>Жгут топливного насоса</a:t>
            </a:r>
          </a:p>
          <a:p>
            <a:pPr marL="342900" indent="-342900">
              <a:buAutoNum type="arabicPeriod" startAt="7"/>
            </a:pPr>
            <a:r>
              <a:rPr lang="ru-RU" sz="1400" dirty="0" smtClean="0"/>
              <a:t>Жгут силовой к АКБ</a:t>
            </a:r>
          </a:p>
          <a:p>
            <a:pPr marL="342900" indent="-342900">
              <a:buAutoNum type="arabicPeriod" startAt="7"/>
            </a:pPr>
            <a:r>
              <a:rPr lang="ru-RU" sz="1400" dirty="0" smtClean="0"/>
              <a:t>Жгут основной</a:t>
            </a:r>
          </a:p>
          <a:p>
            <a:pPr marL="342900" indent="-342900">
              <a:buAutoNum type="arabicPeriod" startAt="7"/>
            </a:pPr>
            <a:r>
              <a:rPr lang="ru-RU" sz="1400" dirty="0" smtClean="0"/>
              <a:t>Выключатель с предохранителями</a:t>
            </a:r>
          </a:p>
          <a:p>
            <a:pPr marL="342900" indent="-342900">
              <a:buAutoNum type="arabicPeriod" startAt="7"/>
            </a:pPr>
            <a:r>
              <a:rPr lang="ru-RU" sz="1400" dirty="0" smtClean="0"/>
              <a:t>Хомуты </a:t>
            </a:r>
            <a:r>
              <a:rPr lang="en-US" sz="1400" dirty="0" smtClean="0"/>
              <a:t>Ø20/32</a:t>
            </a:r>
          </a:p>
          <a:p>
            <a:pPr marL="342900" indent="-342900">
              <a:buAutoNum type="arabicPeriod" startAt="7"/>
            </a:pPr>
            <a:r>
              <a:rPr lang="ru-RU" sz="1400" dirty="0" smtClean="0"/>
              <a:t>Монтажный кронштейн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943" y="720725"/>
            <a:ext cx="5472037" cy="45853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361219" y="131896"/>
            <a:ext cx="1093490" cy="26642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943" y="3411339"/>
            <a:ext cx="935533" cy="3905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6016" y="1627338"/>
            <a:ext cx="351284" cy="30399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94766" y="3892176"/>
            <a:ext cx="263214" cy="24974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100" b="1" dirty="0" smtClean="0"/>
              <a:t>3</a:t>
            </a:r>
            <a:endParaRPr lang="ru-RU" sz="1100" b="1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0113" y="720725"/>
            <a:ext cx="2545853" cy="151068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296161" y="799574"/>
            <a:ext cx="255198" cy="23544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000" dirty="0" smtClean="0"/>
              <a:t>1</a:t>
            </a:r>
            <a:endParaRPr lang="ru-RU" sz="1000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9" b="23761"/>
          <a:stretch/>
        </p:blipFill>
        <p:spPr>
          <a:xfrm rot="16200000">
            <a:off x="2847366" y="4197675"/>
            <a:ext cx="1534682" cy="68208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4" t="2592" r="5555" b="2592"/>
          <a:stretch/>
        </p:blipFill>
        <p:spPr>
          <a:xfrm>
            <a:off x="4287277" y="3892176"/>
            <a:ext cx="1570703" cy="141870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5" t="11058" b="11058"/>
          <a:stretch/>
        </p:blipFill>
        <p:spPr>
          <a:xfrm>
            <a:off x="386482" y="4683557"/>
            <a:ext cx="984952" cy="61748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530768" y="3653653"/>
            <a:ext cx="255198" cy="23544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000" dirty="0"/>
              <a:t>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535164" y="4483801"/>
            <a:ext cx="255198" cy="23544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000" dirty="0"/>
              <a:t>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85943" y="4465955"/>
            <a:ext cx="325730" cy="23544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000" dirty="0" smtClean="0"/>
              <a:t>12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39828925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96850"/>
            <a:ext cx="1573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60362" y="360363"/>
            <a:ext cx="7560269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386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</a:pPr>
            <a:r>
              <a:rPr lang="en-US" altLang="ru-RU" sz="3200" b="1" dirty="0" smtClean="0">
                <a:latin typeface="Candara" panose="020E0502030303020204" pitchFamily="34" charset="0"/>
              </a:rPr>
              <a:t>HYDRO D</a:t>
            </a:r>
            <a:r>
              <a:rPr lang="ru-RU" altLang="ru-RU" sz="3200" b="1" dirty="0" smtClean="0">
                <a:latin typeface="Candara" panose="020E0502030303020204" pitchFamily="34" charset="0"/>
              </a:rPr>
              <a:t>15    </a:t>
            </a:r>
            <a:r>
              <a:rPr lang="ru-RU" altLang="ru-RU" sz="1400" b="1" dirty="0">
                <a:latin typeface="Candara" panose="020E0502030303020204" pitchFamily="34" charset="0"/>
              </a:rPr>
              <a:t>В</a:t>
            </a:r>
            <a:r>
              <a:rPr lang="ru-RU" altLang="ru-RU" sz="1400" b="1" dirty="0" smtClean="0">
                <a:latin typeface="Candara" panose="020E0502030303020204" pitchFamily="34" charset="0"/>
              </a:rPr>
              <a:t>нешний вид</a:t>
            </a:r>
            <a:endParaRPr lang="ru-RU" altLang="ru-RU" sz="3200" b="1" dirty="0" smtClean="0">
              <a:latin typeface="Candara" panose="020E0502030303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0" b="16137"/>
          <a:stretch/>
        </p:blipFill>
        <p:spPr>
          <a:xfrm>
            <a:off x="215776" y="963067"/>
            <a:ext cx="4752528" cy="21726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16" b="14444"/>
          <a:stretch/>
        </p:blipFill>
        <p:spPr>
          <a:xfrm>
            <a:off x="5038480" y="934373"/>
            <a:ext cx="4811713" cy="23218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5776" y="3267404"/>
            <a:ext cx="3816424" cy="2096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400" dirty="0" smtClean="0"/>
              <a:t>Блок управления</a:t>
            </a:r>
          </a:p>
          <a:p>
            <a:pPr marL="342900" indent="-342900">
              <a:buAutoNum type="arabicPeriod"/>
            </a:pPr>
            <a:r>
              <a:rPr lang="ru-RU" sz="1400" dirty="0" smtClean="0"/>
              <a:t>Входной штуцер теплообменника</a:t>
            </a:r>
          </a:p>
          <a:p>
            <a:pPr marL="342900" indent="-342900">
              <a:buAutoNum type="arabicPeriod"/>
            </a:pPr>
            <a:r>
              <a:rPr lang="ru-RU" sz="1400" dirty="0" smtClean="0"/>
              <a:t>Датчик перегрева</a:t>
            </a:r>
          </a:p>
          <a:p>
            <a:pPr marL="342900" indent="-342900">
              <a:buAutoNum type="arabicPeriod"/>
            </a:pPr>
            <a:r>
              <a:rPr lang="ru-RU" sz="1400" dirty="0" smtClean="0"/>
              <a:t>Датчик температуры ОЖ</a:t>
            </a:r>
          </a:p>
          <a:p>
            <a:pPr marL="342900" indent="-342900">
              <a:buAutoNum type="arabicPeriod"/>
            </a:pPr>
            <a:r>
              <a:rPr lang="ru-RU" sz="1400" dirty="0" smtClean="0"/>
              <a:t>Штуцер забора воздуха</a:t>
            </a:r>
          </a:p>
          <a:p>
            <a:pPr marL="342900" indent="-342900">
              <a:buAutoNum type="arabicPeriod"/>
            </a:pPr>
            <a:r>
              <a:rPr lang="ru-RU" sz="1400" dirty="0" smtClean="0"/>
              <a:t>Выхлопной штуцер</a:t>
            </a:r>
          </a:p>
          <a:p>
            <a:pPr marL="342900" indent="-342900">
              <a:buAutoNum type="arabicPeriod"/>
            </a:pPr>
            <a:r>
              <a:rPr lang="ru-RU" sz="1400" dirty="0" smtClean="0"/>
              <a:t>Циркуляционный насос</a:t>
            </a:r>
          </a:p>
          <a:p>
            <a:pPr marL="342900" indent="-342900">
              <a:buAutoNum type="arabicPeriod"/>
            </a:pPr>
            <a:r>
              <a:rPr lang="ru-RU" sz="1400" dirty="0" smtClean="0"/>
              <a:t>Выходной штуцер теплообменника</a:t>
            </a:r>
          </a:p>
          <a:p>
            <a:pPr marL="342900" indent="-342900">
              <a:buAutoNum type="arabicPeriod"/>
            </a:pPr>
            <a:endParaRPr lang="ru-RU" sz="1400" dirty="0" smtClean="0"/>
          </a:p>
          <a:p>
            <a:pPr marL="342900" indent="-342900">
              <a:buAutoNum type="arabicPeriod"/>
            </a:pPr>
            <a:endParaRPr lang="ru-RU" sz="1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431800" y="1107083"/>
            <a:ext cx="31290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59992" y="1179091"/>
            <a:ext cx="31290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2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75747" y="932099"/>
            <a:ext cx="31290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534949" y="1100981"/>
            <a:ext cx="31290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151880" y="2663851"/>
            <a:ext cx="31290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5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27944" y="2663851"/>
            <a:ext cx="31290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6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4128" y="2313883"/>
            <a:ext cx="31290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7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81227" y="1179091"/>
            <a:ext cx="31290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7535718" y="930603"/>
            <a:ext cx="31290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9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878772" y="909515"/>
            <a:ext cx="44114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10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5359293" y="1963915"/>
            <a:ext cx="44114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12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951004" y="925997"/>
            <a:ext cx="424027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11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8066799" y="1806802"/>
            <a:ext cx="44114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676662" y="1792944"/>
            <a:ext cx="44114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14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35742" y="2748739"/>
            <a:ext cx="44114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15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7837667" y="2394689"/>
            <a:ext cx="44114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16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128640" y="2044721"/>
            <a:ext cx="44114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17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27532" y="3424231"/>
            <a:ext cx="4980088" cy="2496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 startAt="9"/>
            </a:pPr>
            <a:r>
              <a:rPr lang="ru-RU" sz="1400" dirty="0" smtClean="0"/>
              <a:t>Пробка удаления воздуха из теплообменника</a:t>
            </a:r>
          </a:p>
          <a:p>
            <a:pPr marL="342900" indent="-342900">
              <a:buAutoNum type="arabicPeriod" startAt="9"/>
            </a:pPr>
            <a:r>
              <a:rPr lang="ru-RU" sz="1400" dirty="0" smtClean="0"/>
              <a:t>Штифт накала</a:t>
            </a:r>
          </a:p>
          <a:p>
            <a:pPr marL="342900" indent="-342900">
              <a:buAutoNum type="arabicPeriod" startAt="9"/>
            </a:pPr>
            <a:r>
              <a:rPr lang="ru-RU" sz="1400" dirty="0" smtClean="0"/>
              <a:t>Топливный штуцер горелки</a:t>
            </a:r>
          </a:p>
          <a:p>
            <a:pPr marL="342900" indent="-342900">
              <a:buAutoNum type="arabicPeriod" startAt="9"/>
            </a:pPr>
            <a:r>
              <a:rPr lang="ru-RU" sz="1400" dirty="0" smtClean="0"/>
              <a:t>Теплообменник</a:t>
            </a:r>
          </a:p>
          <a:p>
            <a:pPr marL="342900" indent="-342900">
              <a:buAutoNum type="arabicPeriod" startAt="9"/>
            </a:pPr>
            <a:r>
              <a:rPr lang="ru-RU" sz="1400" dirty="0" smtClean="0"/>
              <a:t>Корпус жаровой трубы</a:t>
            </a:r>
          </a:p>
          <a:p>
            <a:pPr marL="342900" indent="-342900">
              <a:buAutoNum type="arabicPeriod" startAt="9"/>
            </a:pPr>
            <a:r>
              <a:rPr lang="ru-RU" sz="1400" dirty="0" smtClean="0"/>
              <a:t>Нагнетатель воздуха</a:t>
            </a:r>
          </a:p>
          <a:p>
            <a:pPr marL="342900" indent="-342900">
              <a:buAutoNum type="arabicPeriod" startAt="9"/>
            </a:pPr>
            <a:r>
              <a:rPr lang="ru-RU" sz="1400" dirty="0" smtClean="0"/>
              <a:t>Сливная пробка ОЖ</a:t>
            </a:r>
          </a:p>
          <a:p>
            <a:pPr marL="342900" indent="-342900">
              <a:buAutoNum type="arabicPeriod" startAt="9"/>
            </a:pPr>
            <a:r>
              <a:rPr lang="ru-RU" sz="1400" dirty="0" smtClean="0"/>
              <a:t>Датчик пламени</a:t>
            </a:r>
            <a:endParaRPr lang="en-US" sz="1400" dirty="0" smtClean="0"/>
          </a:p>
          <a:p>
            <a:pPr marL="342900" indent="-342900">
              <a:buAutoNum type="arabicPeriod" startAt="9"/>
            </a:pPr>
            <a:r>
              <a:rPr lang="ru-RU" sz="1400" dirty="0" smtClean="0"/>
              <a:t>Корпус нагнетателя воздуха</a:t>
            </a:r>
          </a:p>
          <a:p>
            <a:pPr marL="342900" indent="-342900">
              <a:buAutoNum type="arabicPeriod" startAt="9"/>
            </a:pPr>
            <a:endParaRPr lang="ru-RU" sz="1400" dirty="0" smtClean="0"/>
          </a:p>
          <a:p>
            <a:pPr marL="342900" indent="-342900">
              <a:buAutoNum type="arabicPeriod" startAt="9"/>
            </a:pPr>
            <a:endParaRPr lang="ru-RU" sz="1400" dirty="0"/>
          </a:p>
          <a:p>
            <a:endParaRPr lang="ru-RU" sz="1400" dirty="0" smtClean="0"/>
          </a:p>
        </p:txBody>
      </p:sp>
    </p:spTree>
    <p:extLst>
      <p:ext uri="{BB962C8B-B14F-4D97-AF65-F5344CB8AC3E}">
        <p14:creationId xmlns:p14="http://schemas.microsoft.com/office/powerpoint/2010/main" val="42321072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96850"/>
            <a:ext cx="1573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60362" y="360363"/>
            <a:ext cx="7488261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386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</a:pPr>
            <a:r>
              <a:rPr lang="ru-RU" altLang="ru-RU" b="1" dirty="0" smtClean="0">
                <a:latin typeface="Candara" panose="020E0502030303020204" pitchFamily="34" charset="0"/>
              </a:rPr>
              <a:t>Сравнительные Технические характеристики </a:t>
            </a:r>
            <a:r>
              <a:rPr lang="en-US" altLang="ru-RU" b="1" dirty="0" smtClean="0">
                <a:latin typeface="Candara" panose="020E0502030303020204" pitchFamily="34" charset="0"/>
              </a:rPr>
              <a:t>HYDRO D15</a:t>
            </a:r>
            <a:r>
              <a:rPr lang="ru-RU" altLang="ru-RU" b="1" dirty="0" smtClean="0">
                <a:latin typeface="Candara" panose="020E0502030303020204" pitchFamily="34" charset="0"/>
              </a:rPr>
              <a:t> – </a:t>
            </a:r>
            <a:r>
              <a:rPr lang="en-US" altLang="ru-RU" b="1" dirty="0" smtClean="0">
                <a:latin typeface="Candara" panose="020E0502030303020204" pitchFamily="34" charset="0"/>
              </a:rPr>
              <a:t>DBW2016</a:t>
            </a:r>
            <a:endParaRPr lang="ru-RU" altLang="ru-RU" b="1" dirty="0">
              <a:latin typeface="Candara" panose="020E0502030303020204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5993965"/>
              </p:ext>
            </p:extLst>
          </p:nvPr>
        </p:nvGraphicFramePr>
        <p:xfrm>
          <a:off x="350679" y="891563"/>
          <a:ext cx="6561841" cy="4540645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3897545"/>
                <a:gridCol w="1296144"/>
                <a:gridCol w="1368152"/>
              </a:tblGrid>
              <a:tr h="5008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dirty="0">
                          <a:effectLst/>
                        </a:rPr>
                        <a:t>Конструктивное исполнение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en-US" sz="1000" b="1" dirty="0" smtClean="0">
                          <a:effectLst/>
                        </a:rPr>
                        <a:t>HYDRO D15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DBW2016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439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>
                          <a:effectLst/>
                        </a:rPr>
                        <a:t>Теплопроизводительность, кВт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b="0" dirty="0" smtClean="0">
                          <a:effectLst/>
                        </a:rPr>
                        <a:t>15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en-US" sz="10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439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dirty="0">
                          <a:effectLst/>
                        </a:rPr>
                        <a:t>Топливо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b="0" dirty="0" smtClean="0">
                          <a:effectLst/>
                        </a:rPr>
                        <a:t>Дизельное топливо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Дизельное</a:t>
                      </a:r>
                      <a:r>
                        <a:rPr lang="ru-RU" sz="10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топливо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439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dirty="0">
                          <a:effectLst/>
                        </a:rPr>
                        <a:t>Расход топлива, л/ч (кг/ч)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b="0" dirty="0" smtClean="0">
                          <a:effectLst/>
                        </a:rPr>
                        <a:t>1,6 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2,2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439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>
                          <a:effectLst/>
                        </a:rPr>
                        <a:t>Номинальное напряжение, 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b="0" dirty="0" smtClean="0">
                          <a:effectLst/>
                        </a:rPr>
                        <a:t>24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439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>
                          <a:effectLst/>
                        </a:rPr>
                        <a:t>Диапазон рабочего напряжения, 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b="0" dirty="0" smtClean="0">
                          <a:effectLst/>
                        </a:rPr>
                        <a:t>20-30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20-30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569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>
                          <a:effectLst/>
                        </a:rPr>
                        <a:t>Номинальная потребляемая мощность (с циркуляционным насосом), Вт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b="0" dirty="0" smtClean="0">
                          <a:effectLst/>
                        </a:rPr>
                        <a:t>140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115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dirty="0">
                          <a:effectLst/>
                        </a:rPr>
                        <a:t>Допустимая температура окружающей среды: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dirty="0">
                          <a:effectLst/>
                        </a:rPr>
                        <a:t>                               - хранение, ℃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dirty="0">
                          <a:effectLst/>
                        </a:rPr>
                        <a:t>                               - работа, ℃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b="0" dirty="0" smtClean="0">
                          <a:effectLst/>
                        </a:rPr>
                        <a:t> </a:t>
                      </a:r>
                    </a:p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b="0" dirty="0" smtClean="0">
                          <a:effectLst/>
                        </a:rPr>
                        <a:t>-55…+70 </a:t>
                      </a:r>
                    </a:p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b="0" dirty="0" smtClean="0">
                          <a:effectLst/>
                        </a:rPr>
                        <a:t>-41…+50 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-40...+85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-40...+60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439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>
                          <a:effectLst/>
                        </a:rPr>
                        <a:t>Допустимое рабочее давление, бар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b="0" dirty="0" smtClean="0">
                          <a:effectLst/>
                        </a:rPr>
                        <a:t>2,5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439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Объем охлаждающей жидкости теплообменника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b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ru-RU" sz="1000" b="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1,1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439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Тип</a:t>
                      </a:r>
                      <a:r>
                        <a:rPr lang="ru-RU" sz="10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горелки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97155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7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</a:rPr>
                        <a:t>Вихревая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Форсунка 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45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>
                          <a:effectLst/>
                        </a:rPr>
                        <a:t>Размеры подогревателя с циркуляционным насосом, мм Д*В*Ш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b="0" dirty="0" smtClean="0">
                          <a:effectLst/>
                        </a:rPr>
                        <a:t>436*177*212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584*228*205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468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dirty="0">
                          <a:effectLst/>
                        </a:rPr>
                        <a:t>Вес подогревателя с циркуляционным насосом, кг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b="0" dirty="0" smtClean="0">
                          <a:effectLst/>
                        </a:rPr>
                        <a:t>8,6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15,3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8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Тип топливного насоса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97155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7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Выносной,</a:t>
                      </a:r>
                      <a:r>
                        <a:rPr lang="ru-RU" sz="1000" b="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аналог </a:t>
                      </a:r>
                      <a:r>
                        <a:rPr lang="en-US" sz="1000" b="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DP-30</a:t>
                      </a:r>
                      <a:endParaRPr lang="ru-RU" sz="1000" b="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7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Встроенный, ТНВД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12190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96850"/>
            <a:ext cx="1573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60362" y="360363"/>
            <a:ext cx="7704285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386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</a:pPr>
            <a:r>
              <a:rPr lang="ru-RU" altLang="ru-RU" b="1" dirty="0">
                <a:latin typeface="Candara" panose="020E0502030303020204" pitchFamily="34" charset="0"/>
              </a:rPr>
              <a:t>Сравнительные Технические характеристики </a:t>
            </a:r>
            <a:r>
              <a:rPr lang="en-US" altLang="ru-RU" b="1" dirty="0">
                <a:latin typeface="Candara" panose="020E0502030303020204" pitchFamily="34" charset="0"/>
              </a:rPr>
              <a:t>HYDRO </a:t>
            </a:r>
            <a:r>
              <a:rPr lang="en-US" altLang="ru-RU" b="1" dirty="0" smtClean="0">
                <a:latin typeface="Candara" panose="020E0502030303020204" pitchFamily="34" charset="0"/>
              </a:rPr>
              <a:t>D1</a:t>
            </a:r>
            <a:r>
              <a:rPr lang="ru-RU" altLang="ru-RU" b="1" dirty="0" smtClean="0">
                <a:latin typeface="Candara" panose="020E0502030303020204" pitchFamily="34" charset="0"/>
              </a:rPr>
              <a:t>5</a:t>
            </a:r>
            <a:r>
              <a:rPr lang="en-US" altLang="ru-RU" b="1" dirty="0" smtClean="0">
                <a:latin typeface="Candara" panose="020E0502030303020204" pitchFamily="34" charset="0"/>
              </a:rPr>
              <a:t> </a:t>
            </a:r>
            <a:r>
              <a:rPr lang="ru-RU" altLang="ru-RU" b="1" dirty="0" smtClean="0">
                <a:latin typeface="Candara" panose="020E0502030303020204" pitchFamily="34" charset="0"/>
              </a:rPr>
              <a:t> </a:t>
            </a:r>
            <a:r>
              <a:rPr lang="ru-RU" altLang="ru-RU" b="1" dirty="0">
                <a:latin typeface="Candara" panose="020E0502030303020204" pitchFamily="34" charset="0"/>
              </a:rPr>
              <a:t>- </a:t>
            </a:r>
            <a:r>
              <a:rPr lang="en-US" altLang="ru-RU" b="1" dirty="0" smtClean="0">
                <a:latin typeface="Candara" panose="020E0502030303020204" pitchFamily="34" charset="0"/>
              </a:rPr>
              <a:t>DBW2016</a:t>
            </a:r>
            <a:endParaRPr lang="ru-RU" altLang="ru-RU" b="1" dirty="0">
              <a:latin typeface="Candara" panose="020E0502030303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4000673"/>
              </p:ext>
            </p:extLst>
          </p:nvPr>
        </p:nvGraphicFramePr>
        <p:xfrm>
          <a:off x="287784" y="1039075"/>
          <a:ext cx="5039990" cy="2012073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2303686"/>
                <a:gridCol w="1008112"/>
                <a:gridCol w="1728192"/>
              </a:tblGrid>
              <a:tr h="144017">
                <a:tc>
                  <a:txBody>
                    <a:bodyPr/>
                    <a:lstStyle/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endParaRPr lang="en-US" sz="1000" dirty="0" smtClean="0">
                        <a:effectLst/>
                      </a:endParaRPr>
                    </a:p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endParaRPr lang="en-US" sz="1000" dirty="0" smtClean="0">
                        <a:effectLst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en-US" altLang="ru-RU" sz="1000" b="1" dirty="0" smtClean="0">
                          <a:latin typeface="Candara" panose="020E0502030303020204" pitchFamily="34" charset="0"/>
                        </a:rPr>
                        <a:t>HYDRO D1</a:t>
                      </a:r>
                      <a:r>
                        <a:rPr lang="ru-RU" altLang="ru-RU" sz="1000" b="1" dirty="0" smtClean="0">
                          <a:latin typeface="Candara" panose="020E0502030303020204" pitchFamily="34" charset="0"/>
                        </a:rPr>
                        <a:t>5</a:t>
                      </a:r>
                      <a:r>
                        <a:rPr lang="en-US" altLang="ru-RU" sz="1000" b="1" dirty="0" smtClean="0">
                          <a:latin typeface="Candara" panose="020E0502030303020204" pitchFamily="34" charset="0"/>
                        </a:rPr>
                        <a:t> </a:t>
                      </a:r>
                      <a:endParaRPr lang="en-US" sz="1000" dirty="0" smtClean="0">
                        <a:effectLst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97155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7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ru-RU" sz="1100" b="1" dirty="0" smtClean="0">
                          <a:latin typeface="Candara" panose="020E0502030303020204" pitchFamily="34" charset="0"/>
                        </a:rPr>
                        <a:t>DBW</a:t>
                      </a:r>
                      <a:r>
                        <a:rPr lang="ru-RU" altLang="ru-RU" sz="1100" b="1" dirty="0" smtClean="0">
                          <a:latin typeface="Candara" panose="020E0502030303020204" pitchFamily="34" charset="0"/>
                        </a:rPr>
                        <a:t>2016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97155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7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</a:rPr>
                        <a:t>Объёмный поток, л/ч</a:t>
                      </a:r>
                      <a:endParaRPr lang="ru-RU" sz="1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97155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7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</a:rPr>
                        <a:t>1250</a:t>
                      </a:r>
                      <a:endParaRPr lang="ru-RU" sz="1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1600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936">
                <a:tc>
                  <a:txBody>
                    <a:bodyPr/>
                    <a:lstStyle/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dirty="0">
                          <a:effectLst/>
                        </a:rPr>
                        <a:t>Номинальное напряжение, В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baseline="0" dirty="0" smtClean="0">
                          <a:effectLst/>
                        </a:rPr>
                        <a:t> </a:t>
                      </a:r>
                      <a:r>
                        <a:rPr lang="ru-RU" sz="1000" dirty="0" smtClean="0">
                          <a:effectLst/>
                        </a:rPr>
                        <a:t>24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24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02154">
                <a:tc>
                  <a:txBody>
                    <a:bodyPr/>
                    <a:lstStyle/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dirty="0">
                          <a:effectLst/>
                        </a:rPr>
                        <a:t>Диапазон рабочего напряжения, В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20-30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97155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7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effectLst/>
                          <a:latin typeface="+mn-lt"/>
                        </a:rPr>
                        <a:t>20-30</a:t>
                      </a:r>
                      <a:endParaRPr lang="ru-RU" sz="1100" b="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02154">
                <a:tc>
                  <a:txBody>
                    <a:bodyPr/>
                    <a:lstStyle/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dirty="0">
                          <a:effectLst/>
                        </a:rPr>
                        <a:t>Номинальная потребляемая мощность, </a:t>
                      </a:r>
                      <a:r>
                        <a:rPr lang="ru-RU" sz="1000" dirty="0" smtClean="0">
                          <a:effectLst/>
                        </a:rPr>
                        <a:t>Вт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dirty="0">
                          <a:effectLst/>
                        </a:rPr>
                        <a:t>50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02154">
                <a:tc>
                  <a:txBody>
                    <a:bodyPr/>
                    <a:lstStyle/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dirty="0">
                          <a:effectLst/>
                        </a:rPr>
                        <a:t>Вес, кг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000" dirty="0">
                          <a:effectLst/>
                        </a:rPr>
                        <a:t>1,1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7155">
                        <a:lnSpc>
                          <a:spcPct val="107000"/>
                        </a:lnSpc>
                        <a:spcAft>
                          <a:spcPts val="17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0,8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60362" y="682278"/>
            <a:ext cx="2707857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Циркуляционный насос</a:t>
            </a:r>
            <a:endParaRPr lang="ru-RU" dirty="0"/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2179122"/>
              </p:ext>
            </p:extLst>
          </p:nvPr>
        </p:nvGraphicFramePr>
        <p:xfrm>
          <a:off x="256653" y="3483347"/>
          <a:ext cx="6720417" cy="144016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407395"/>
                <a:gridCol w="2072883"/>
                <a:gridCol w="2240139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Режимы работы подогревателя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ru-RU" sz="1100" b="1" dirty="0" smtClean="0">
                          <a:latin typeface="Candara" panose="020E0502030303020204" pitchFamily="34" charset="0"/>
                        </a:rPr>
                        <a:t>HYDRO D10 </a:t>
                      </a:r>
                      <a:endParaRPr lang="en-US" sz="1100" dirty="0" smtClean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ru-RU" sz="1100" b="1" dirty="0" smtClean="0">
                          <a:latin typeface="Candara" panose="020E0502030303020204" pitchFamily="34" charset="0"/>
                        </a:rPr>
                        <a:t>DBW2016</a:t>
                      </a:r>
                      <a:endParaRPr lang="ru-RU" altLang="ru-RU" sz="1100" b="1" dirty="0" smtClean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Предел нагрева ОЖ, ℃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80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78</a:t>
                      </a:r>
                      <a:endParaRPr lang="ru-RU" sz="1100" dirty="0"/>
                    </a:p>
                  </a:txBody>
                  <a:tcPr/>
                </a:tc>
              </a:tr>
              <a:tr h="349240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Возобновление горения, ℃</a:t>
                      </a:r>
                      <a:endParaRPr lang="ru-RU" sz="11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65</a:t>
                      </a:r>
                      <a:endParaRPr lang="ru-RU" sz="11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6</a:t>
                      </a:r>
                      <a:r>
                        <a:rPr lang="en-US" sz="1100" dirty="0" smtClean="0"/>
                        <a:t>3</a:t>
                      </a:r>
                      <a:endParaRPr lang="ru-RU" sz="11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240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Переход в частичную нагрузку, ℃</a:t>
                      </a:r>
                      <a:endParaRPr lang="ru-RU" sz="11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68</a:t>
                      </a:r>
                      <a:endParaRPr lang="ru-RU" sz="11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отсутствует</a:t>
                      </a:r>
                      <a:endParaRPr lang="ru-RU" sz="11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238107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196850"/>
            <a:ext cx="1573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60363" y="360363"/>
            <a:ext cx="5580062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3862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</a:pPr>
            <a:r>
              <a:rPr lang="ru-RU" altLang="ru-RU" b="1" dirty="0" smtClean="0">
                <a:latin typeface="Candara" panose="020E0502030303020204" pitchFamily="34" charset="0"/>
              </a:rPr>
              <a:t>Комплект поставки </a:t>
            </a:r>
            <a:r>
              <a:rPr lang="en-US" altLang="ru-RU" b="1" dirty="0" smtClean="0">
                <a:latin typeface="Candara" panose="020E0502030303020204" pitchFamily="34" charset="0"/>
              </a:rPr>
              <a:t>HYDRO D15</a:t>
            </a:r>
            <a:endParaRPr lang="ru-RU" altLang="ru-RU" b="1" dirty="0">
              <a:latin typeface="Candara" panose="020E0502030303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80472" y="1323107"/>
            <a:ext cx="2808312" cy="3097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400" dirty="0" smtClean="0"/>
              <a:t>Отопитель</a:t>
            </a:r>
          </a:p>
          <a:p>
            <a:pPr marL="342900" indent="-342900">
              <a:buAutoNum type="arabicPeriod"/>
            </a:pPr>
            <a:r>
              <a:rPr lang="ru-RU" sz="1400" dirty="0" smtClean="0"/>
              <a:t>Шланг</a:t>
            </a:r>
          </a:p>
          <a:p>
            <a:pPr marL="342900" indent="-342900">
              <a:buAutoNum type="arabicPeriod"/>
            </a:pPr>
            <a:r>
              <a:rPr lang="ru-RU" sz="1400" dirty="0"/>
              <a:t>Комплект топливного насоса</a:t>
            </a:r>
          </a:p>
          <a:p>
            <a:pPr marL="342900" indent="-342900">
              <a:buAutoNum type="arabicPeriod"/>
            </a:pPr>
            <a:r>
              <a:rPr lang="ru-RU" sz="1400" dirty="0" smtClean="0"/>
              <a:t>Топливопровод с баковым заборником</a:t>
            </a:r>
          </a:p>
          <a:p>
            <a:pPr marL="342900" indent="-342900">
              <a:buAutoNum type="arabicPeriod"/>
            </a:pPr>
            <a:r>
              <a:rPr lang="ru-RU" sz="1400" dirty="0"/>
              <a:t>Трубка отвода </a:t>
            </a:r>
            <a:r>
              <a:rPr lang="ru-RU" sz="1400" dirty="0" smtClean="0"/>
              <a:t>газов 1м.</a:t>
            </a:r>
          </a:p>
          <a:p>
            <a:pPr marL="342900" indent="-342900">
              <a:buFont typeface="Times New Roman" panose="02020603050405020304" pitchFamily="18" charset="0"/>
              <a:buAutoNum type="arabicPeriod"/>
            </a:pPr>
            <a:r>
              <a:rPr lang="ru-RU" sz="1400" dirty="0"/>
              <a:t>Воздухозаборная </a:t>
            </a:r>
            <a:r>
              <a:rPr lang="ru-RU" sz="1400" dirty="0" smtClean="0"/>
              <a:t>трубка 0,7 м.</a:t>
            </a:r>
            <a:endParaRPr lang="ru-RU" sz="1400" dirty="0"/>
          </a:p>
          <a:p>
            <a:pPr marL="342900" indent="-342900">
              <a:buAutoNum type="arabicPeriod" startAt="7"/>
            </a:pPr>
            <a:r>
              <a:rPr lang="ru-RU" sz="1400" dirty="0" smtClean="0"/>
              <a:t>Жгут топливного насоса</a:t>
            </a:r>
          </a:p>
          <a:p>
            <a:pPr marL="342900" indent="-342900">
              <a:buAutoNum type="arabicPeriod" startAt="7"/>
            </a:pPr>
            <a:r>
              <a:rPr lang="ru-RU" sz="1400" dirty="0" smtClean="0"/>
              <a:t>Жгут силовой к АКБ</a:t>
            </a:r>
          </a:p>
          <a:p>
            <a:pPr marL="342900" indent="-342900">
              <a:buAutoNum type="arabicPeriod" startAt="7"/>
            </a:pPr>
            <a:r>
              <a:rPr lang="ru-RU" sz="1400" dirty="0" smtClean="0"/>
              <a:t>Жгут основной</a:t>
            </a:r>
          </a:p>
          <a:p>
            <a:pPr marL="342900" indent="-342900">
              <a:buAutoNum type="arabicPeriod" startAt="7"/>
            </a:pPr>
            <a:r>
              <a:rPr lang="ru-RU" sz="1400" dirty="0" smtClean="0"/>
              <a:t>Выключатель с предохранителями</a:t>
            </a:r>
          </a:p>
          <a:p>
            <a:pPr marL="342900" indent="-342900">
              <a:buAutoNum type="arabicPeriod" startAt="7"/>
            </a:pPr>
            <a:r>
              <a:rPr lang="ru-RU" sz="1400" dirty="0" smtClean="0"/>
              <a:t>Хомуты </a:t>
            </a:r>
            <a:r>
              <a:rPr lang="en-US" sz="1400" dirty="0" smtClean="0"/>
              <a:t>Ø20/32</a:t>
            </a:r>
            <a:endParaRPr lang="ru-RU" sz="14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63" y="720726"/>
            <a:ext cx="5472037" cy="45853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361221" y="116756"/>
            <a:ext cx="1093490" cy="26642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363" y="3411339"/>
            <a:ext cx="935533" cy="3905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6016" y="1627338"/>
            <a:ext cx="351284" cy="30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650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Hydro Eco устройство, комплектация</Template>
  <TotalTime>2213</TotalTime>
  <Words>1438</Words>
  <Application>Microsoft Office PowerPoint</Application>
  <PresentationFormat>Произвольный</PresentationFormat>
  <Paragraphs>456</Paragraphs>
  <Slides>34</Slides>
  <Notes>34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1" baseType="lpstr">
      <vt:lpstr>Microsoft YaHei</vt:lpstr>
      <vt:lpstr>Arial</vt:lpstr>
      <vt:lpstr>Calibri</vt:lpstr>
      <vt:lpstr>Candara</vt:lpstr>
      <vt:lpstr>Segoe UI</vt:lpstr>
      <vt:lpstr>Times New Roman</vt:lpstr>
      <vt:lpstr>Тема Office</vt:lpstr>
      <vt:lpstr>HYDRO  D10/D15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Webasto RUS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HYDRO  G5 eco /D5 eco</dc:title>
  <dc:creator>Laptev, Maxim</dc:creator>
  <cp:lastModifiedBy>Shapovalov, Roman</cp:lastModifiedBy>
  <cp:revision>126</cp:revision>
  <cp:lastPrinted>1601-01-01T00:00:00Z</cp:lastPrinted>
  <dcterms:created xsi:type="dcterms:W3CDTF">2022-08-17T06:33:37Z</dcterms:created>
  <dcterms:modified xsi:type="dcterms:W3CDTF">2022-09-07T04:52:00Z</dcterms:modified>
</cp:coreProperties>
</file>