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6" r:id="rId9"/>
    <p:sldId id="262" r:id="rId10"/>
    <p:sldId id="263" r:id="rId11"/>
    <p:sldId id="271" r:id="rId12"/>
    <p:sldId id="265" r:id="rId13"/>
    <p:sldId id="272" r:id="rId14"/>
    <p:sldId id="264" r:id="rId15"/>
    <p:sldId id="273" r:id="rId16"/>
    <p:sldId id="274" r:id="rId17"/>
    <p:sldId id="267" r:id="rId18"/>
    <p:sldId id="268" r:id="rId19"/>
    <p:sldId id="269" r:id="rId20"/>
  </p:sldIdLst>
  <p:sldSz cx="10080625" cy="567055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tev, Maxim" initials="LM" lastIdx="2" clrIdx="0">
    <p:extLst>
      <p:ext uri="{19B8F6BF-5375-455C-9EA6-DF929625EA0E}">
        <p15:presenceInfo xmlns:p15="http://schemas.microsoft.com/office/powerpoint/2012/main" userId="S-1-5-21-252436944-3854598393-2949683308-3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>
      <p:cViewPr>
        <p:scale>
          <a:sx n="130" d="100"/>
          <a:sy n="130" d="100"/>
        </p:scale>
        <p:origin x="906" y="6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E9C2C484-FFC2-41A7-BA86-895294A03F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1733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44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305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45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5528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295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0701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347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4360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7012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2200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81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552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979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24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25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10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3937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823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331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BC776C-7157-464C-AAF1-5CDBABF603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870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99826A-E2DD-4DB0-9BC8-A31BB368A0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757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189FA5-7AA3-4548-A289-875EA74147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174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225425"/>
            <a:ext cx="9069387" cy="944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5165725"/>
            <a:ext cx="2346325" cy="38893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5165725"/>
            <a:ext cx="3194050" cy="38893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5165725"/>
            <a:ext cx="2346325" cy="388938"/>
          </a:xfrm>
        </p:spPr>
        <p:txBody>
          <a:bodyPr/>
          <a:lstStyle>
            <a:lvl1pPr>
              <a:defRPr/>
            </a:lvl1pPr>
          </a:lstStyle>
          <a:p>
            <a:fld id="{5049E57B-DD87-47AA-8F5F-2635F27982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105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6F3B8D-8FE2-4960-962E-F045BFC9D2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35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1580B8-D042-4AE0-A55B-0490C4BE01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80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6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6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D92744-62AF-4B4B-A047-D02CA381A6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47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802011-55E9-4B8E-BB49-B6C5DC56A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89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C86BD2-2C30-4B62-9663-E9FF09470C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160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186F68-178D-4441-8A27-5937D2F3F6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461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2DFB80-50C7-4E5B-8BAB-0B02AC7529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789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98F24C-DC4D-4FAE-A940-B89877DF4D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654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938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93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40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C939C21B-7403-499B-9CAB-731C93D8F3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r="28712"/>
          <a:stretch/>
        </p:blipFill>
        <p:spPr>
          <a:xfrm rot="10800000" flipH="1" flipV="1">
            <a:off x="935856" y="1035075"/>
            <a:ext cx="3331515" cy="343584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088" y="1251099"/>
            <a:ext cx="4524408" cy="1280002"/>
          </a:xfrm>
        </p:spPr>
        <p:txBody>
          <a:bodyPr rtlCol="0" anchor="b" anchorCtr="0"/>
          <a:lstStyle/>
          <a:p>
            <a:pPr algn="r">
              <a:lnSpc>
                <a:spcPts val="4465"/>
              </a:lnSpc>
            </a:pPr>
            <a:r>
              <a:rPr lang="en-US" sz="496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HYDRO </a:t>
            </a:r>
            <a:r>
              <a:rPr lang="ru-RU" sz="496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96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G5 eco /D</a:t>
            </a:r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eco</a:t>
            </a:r>
            <a:endParaRPr lang="ru-RU" sz="496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 txBox="1">
            <a:spLocks/>
          </p:cNvSpPr>
          <p:nvPr/>
        </p:nvSpPr>
        <p:spPr>
          <a:xfrm>
            <a:off x="4426087" y="2619251"/>
            <a:ext cx="4524391" cy="77594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/>
          <a:lstStyle>
            <a:lvl1pPr marL="342900" indent="-342900" algn="l" defTabSz="449263" rtl="0" eaLnBrk="1" fontAlgn="base" hangingPunct="1">
              <a:lnSpc>
                <a:spcPct val="9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1" fontAlgn="base" hangingPunct="1">
              <a:lnSpc>
                <a:spcPct val="9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1" fontAlgn="base" hangingPunct="1">
              <a:lnSpc>
                <a:spcPct val="9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1" fontAlgn="base" hangingPunct="1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54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ЖИДКОСТНЫЙ ПОДОГРЕВАТЕЛЬ</a:t>
            </a:r>
          </a:p>
          <a:p>
            <a:pPr algn="r"/>
            <a:r>
              <a:rPr lang="ru-RU" sz="1654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ЛЕГКОВЫХ АВТОМОБИЛЕЙ</a:t>
            </a:r>
            <a:endParaRPr lang="ru-RU" sz="1654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4426088" y="3483347"/>
            <a:ext cx="4524375" cy="864096"/>
          </a:xfrm>
          <a:prstGeom prst="rect">
            <a:avLst/>
          </a:prstGeom>
        </p:spPr>
        <p:txBody>
          <a:bodyPr rtlCol="0"/>
          <a:lstStyle>
            <a:lvl1pPr marL="342900" indent="-342900" algn="l" defTabSz="449263" rtl="0" eaLnBrk="1" fontAlgn="base" hangingPunct="1">
              <a:lnSpc>
                <a:spcPct val="9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1" fontAlgn="base" hangingPunct="1">
              <a:lnSpc>
                <a:spcPct val="9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1" fontAlgn="base" hangingPunct="1">
              <a:lnSpc>
                <a:spcPct val="9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1" fontAlgn="base" hangingPunct="1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/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</a:t>
            </a:r>
            <a:r>
              <a:rPr lang="ru-RU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G5eco</a:t>
            </a:r>
            <a:endParaRPr lang="ru-RU" sz="2315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/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</a:t>
            </a:r>
            <a:r>
              <a:rPr lang="ru-RU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D5eco</a:t>
            </a:r>
            <a:endParaRPr lang="ru-RU" sz="2315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315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/>
            <a:endParaRPr lang="ru-RU" sz="2315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1681" y="4765965"/>
            <a:ext cx="574766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Техническая документация –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http://www.a-100.tech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Помпа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60363" y="918605"/>
            <a:ext cx="3383805" cy="2621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2" y="3627362"/>
            <a:ext cx="2375694" cy="1713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6296" y="3133356"/>
            <a:ext cx="4573948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Помпа производителя </a:t>
            </a:r>
            <a:r>
              <a:rPr lang="en-US" sz="1600" dirty="0" smtClean="0"/>
              <a:t>TOPSFLO</a:t>
            </a:r>
            <a:r>
              <a:rPr lang="ru-RU" sz="1600" dirty="0" smtClean="0"/>
              <a:t> 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Диаметр патрубков 20мм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Производительность 23 л/мин или 1380л/ч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Дополнительных крышек с другими углами нет, от </a:t>
            </a:r>
            <a:r>
              <a:rPr lang="ru-RU" sz="1600" dirty="0" err="1" smtClean="0"/>
              <a:t>Вебасто</a:t>
            </a:r>
            <a:r>
              <a:rPr lang="ru-RU" sz="1600" dirty="0" smtClean="0"/>
              <a:t> не подходят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Внутреннее сопротивление – 9,9-10кОм</a:t>
            </a:r>
          </a:p>
          <a:p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667" y="3627362"/>
            <a:ext cx="1803002" cy="9361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176" y="918605"/>
            <a:ext cx="3339304" cy="20606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9780" y="5034475"/>
            <a:ext cx="60863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Взаимозаменяемость с </a:t>
            </a:r>
            <a:r>
              <a:rPr lang="en-US" dirty="0" err="1" smtClean="0"/>
              <a:t>Webasto</a:t>
            </a:r>
            <a:r>
              <a:rPr lang="ru-RU" dirty="0" smtClean="0"/>
              <a:t> – </a:t>
            </a:r>
            <a:r>
              <a:rPr lang="ru-RU" dirty="0" smtClean="0">
                <a:solidFill>
                  <a:srgbClr val="92D050"/>
                </a:solidFill>
              </a:rPr>
              <a:t>Да, только в сборе!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30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>
                <a:latin typeface="Candara" panose="020E0502030303020204" pitchFamily="34" charset="0"/>
              </a:rPr>
              <a:t>Ж</a:t>
            </a:r>
            <a:r>
              <a:rPr lang="ru-RU" altLang="ru-RU" b="1" dirty="0" smtClean="0">
                <a:latin typeface="Candara" panose="020E0502030303020204" pitchFamily="34" charset="0"/>
              </a:rPr>
              <a:t>идкостной контур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687" y="918605"/>
            <a:ext cx="2058761" cy="2511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2" y="918605"/>
            <a:ext cx="3758405" cy="2996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2" y="3987403"/>
            <a:ext cx="3051283" cy="1405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0472" y="918605"/>
            <a:ext cx="3024336" cy="375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Шланг 19мм с 1 разворотом (мягкий, по всем тестам не уступает качеству </a:t>
            </a:r>
            <a:r>
              <a:rPr lang="ru-RU" sz="1600" dirty="0" err="1" smtClean="0"/>
              <a:t>Вебасто</a:t>
            </a:r>
            <a:r>
              <a:rPr lang="ru-RU" sz="1600" dirty="0" smtClean="0"/>
              <a:t>)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Патрубки 18мм прямой и угловой.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Патрубки на отопитель угловые 18мм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Уплотнители силиконовые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Болт М5х16 под шестигранник 4мм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Два хомута на 27мм на помпу, и 6 хомутов на 25мм</a:t>
            </a:r>
          </a:p>
          <a:p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2200" y="4690299"/>
            <a:ext cx="433612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Взаимозаменяемость с </a:t>
            </a:r>
            <a:r>
              <a:rPr lang="en-US" dirty="0" err="1" smtClean="0"/>
              <a:t>Webasto</a:t>
            </a:r>
            <a:r>
              <a:rPr lang="ru-RU" dirty="0" smtClean="0"/>
              <a:t> – </a:t>
            </a:r>
            <a:r>
              <a:rPr lang="ru-RU" dirty="0" smtClean="0">
                <a:solidFill>
                  <a:srgbClr val="92D050"/>
                </a:solidFill>
              </a:rPr>
              <a:t>Да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38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Топливный дозирующий насос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963067"/>
            <a:ext cx="4755505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0352" y="1107083"/>
            <a:ext cx="3528392" cy="215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Топливный насос - 12 вольт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Тип – импульсный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Производительность 32мл</a:t>
            </a: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 smtClean="0"/>
              <a:t>Габаритные и </a:t>
            </a:r>
            <a:r>
              <a:rPr lang="ru-RU" sz="1600" dirty="0" err="1" smtClean="0"/>
              <a:t>подсоединительные</a:t>
            </a:r>
            <a:r>
              <a:rPr lang="ru-RU" sz="1600" dirty="0" smtClean="0"/>
              <a:t> размеры аналогичны </a:t>
            </a:r>
            <a:r>
              <a:rPr lang="en-US" sz="1600" dirty="0" err="1" smtClean="0"/>
              <a:t>Webasto</a:t>
            </a:r>
            <a:r>
              <a:rPr lang="en-US" sz="1600" dirty="0" smtClean="0"/>
              <a:t> DP30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Демпфер цельнорезиновый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Болт крепления М6х35, гайка М6, втулка латунь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86803" y="4429523"/>
            <a:ext cx="424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Взаимозаменяемости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FF0000"/>
                </a:solidFill>
              </a:rPr>
              <a:t>нет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53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Топливная магистраль, забор топлива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2" y="2547243"/>
            <a:ext cx="2935660" cy="2673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2" y="1050446"/>
            <a:ext cx="3383805" cy="1433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128" y="2542562"/>
            <a:ext cx="2808312" cy="2672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6456" y="1107083"/>
            <a:ext cx="2592288" cy="26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Баковый заборник М6, 480мм – игла, аналог </a:t>
            </a:r>
            <a:r>
              <a:rPr lang="ru-RU" sz="1600" dirty="0" err="1" smtClean="0"/>
              <a:t>Вебасто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Резиновые соединительные шланги – 5/10мм длинна 50мм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Хомуты 10мм</a:t>
            </a:r>
          </a:p>
          <a:p>
            <a:pPr marL="342900" indent="-342900">
              <a:buAutoNum type="arabicPeriod"/>
            </a:pPr>
            <a:r>
              <a:rPr lang="ru-RU" sz="1600" dirty="0" err="1" smtClean="0"/>
              <a:t>Топливопровод</a:t>
            </a:r>
            <a:r>
              <a:rPr lang="ru-RU" sz="1600" dirty="0" smtClean="0"/>
              <a:t> пластик </a:t>
            </a:r>
            <a:r>
              <a:rPr lang="en-US" sz="1600" dirty="0" smtClean="0"/>
              <a:t>PA12</a:t>
            </a:r>
            <a:r>
              <a:rPr lang="ru-RU" sz="1600" dirty="0" smtClean="0"/>
              <a:t>, 5х2мм, длина 6м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24488" y="4275435"/>
            <a:ext cx="258019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Взаимозаменяемость </a:t>
            </a:r>
          </a:p>
          <a:p>
            <a:r>
              <a:rPr lang="ru-RU" dirty="0" smtClean="0"/>
              <a:t>с </a:t>
            </a:r>
            <a:r>
              <a:rPr lang="en-US" dirty="0" err="1" smtClean="0"/>
              <a:t>Webasto</a:t>
            </a:r>
            <a:r>
              <a:rPr lang="ru-RU" dirty="0" smtClean="0"/>
              <a:t> – </a:t>
            </a:r>
            <a:r>
              <a:rPr lang="ru-RU" dirty="0" smtClean="0">
                <a:solidFill>
                  <a:srgbClr val="92D050"/>
                </a:solidFill>
              </a:rPr>
              <a:t>Да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693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Электропроводка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959548"/>
            <a:ext cx="4276831" cy="219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3" y="3368414"/>
            <a:ext cx="1840235" cy="1971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355" y="3368414"/>
            <a:ext cx="2280497" cy="1971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280" y="959548"/>
            <a:ext cx="1572202" cy="1944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194" y="3200715"/>
            <a:ext cx="1687288" cy="21429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4488" y="959548"/>
            <a:ext cx="2952328" cy="4213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Жгут проводов европейского стандарта / качества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Фишки питания и управления идентичны </a:t>
            </a:r>
            <a:r>
              <a:rPr lang="ru-RU" sz="1600" dirty="0" err="1" smtClean="0"/>
              <a:t>Вебасто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Предохранительный блок герметичного исполнения с двумя предохранителями – таймер и отопитель (5А и 20А)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Фишка под таймер 6ти контактная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Диагностического разъема и жгута подключения салона - нет</a:t>
            </a:r>
          </a:p>
        </p:txBody>
      </p:sp>
    </p:spTree>
    <p:extLst>
      <p:ext uri="{BB962C8B-B14F-4D97-AF65-F5344CB8AC3E}">
        <p14:creationId xmlns:p14="http://schemas.microsoft.com/office/powerpoint/2010/main" val="863451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3" y="733060"/>
            <a:ext cx="7231293" cy="3542375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err="1" smtClean="0">
                <a:latin typeface="Candara" panose="020E0502030303020204" pitchFamily="34" charset="0"/>
              </a:rPr>
              <a:t>Электросхема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466" y="519906"/>
            <a:ext cx="987903" cy="1056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85" y="1683147"/>
            <a:ext cx="812358" cy="1008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522" y="2614614"/>
            <a:ext cx="903373" cy="1152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2053" y="2915917"/>
            <a:ext cx="1007912" cy="870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6336" y="4112190"/>
            <a:ext cx="1044807" cy="752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2600" y="1467123"/>
            <a:ext cx="1944216" cy="289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Разъем Х1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ru-RU" sz="1400" dirty="0" smtClean="0">
                <a:solidFill>
                  <a:srgbClr val="FF0000"/>
                </a:solidFill>
              </a:rPr>
              <a:t>1 </a:t>
            </a:r>
            <a:r>
              <a:rPr lang="en-US" sz="1400" dirty="0" smtClean="0">
                <a:solidFill>
                  <a:srgbClr val="FF0000"/>
                </a:solidFill>
              </a:rPr>
              <a:t>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аналоговое управление (+)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2 </a:t>
            </a:r>
            <a:r>
              <a:rPr lang="en-US" sz="1400" dirty="0" smtClean="0">
                <a:solidFill>
                  <a:srgbClr val="FF0000"/>
                </a:solidFill>
              </a:rPr>
              <a:t>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</a:t>
            </a:r>
            <a:r>
              <a:rPr lang="en-US" sz="1400" dirty="0" smtClean="0"/>
              <a:t>K-Line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3 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- резерв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4 </a:t>
            </a:r>
            <a:r>
              <a:rPr lang="en-US" sz="1400" dirty="0" smtClean="0">
                <a:solidFill>
                  <a:srgbClr val="FF0000"/>
                </a:solidFill>
              </a:rPr>
              <a:t>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резерв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5 </a:t>
            </a:r>
            <a:r>
              <a:rPr lang="en-US" sz="1400" dirty="0" smtClean="0">
                <a:solidFill>
                  <a:srgbClr val="FF0000"/>
                </a:solidFill>
              </a:rPr>
              <a:t>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вывод </a:t>
            </a:r>
            <a:r>
              <a:rPr lang="ru-RU" sz="1400" dirty="0" err="1" smtClean="0"/>
              <a:t>блинк</a:t>
            </a:r>
            <a:r>
              <a:rPr lang="ru-RU" sz="1400" dirty="0" smtClean="0"/>
              <a:t> кодов самодиагностики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6 </a:t>
            </a:r>
            <a:r>
              <a:rPr lang="en-US" sz="1400" dirty="0" smtClean="0">
                <a:solidFill>
                  <a:srgbClr val="FF0000"/>
                </a:solidFill>
              </a:rPr>
              <a:t>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плюс топливного насоса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Разъем Х2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1 </a:t>
            </a:r>
            <a:r>
              <a:rPr lang="en-US" sz="1400" dirty="0" smtClean="0">
                <a:solidFill>
                  <a:srgbClr val="FF0000"/>
                </a:solidFill>
              </a:rPr>
              <a:t>pin </a:t>
            </a:r>
            <a:r>
              <a:rPr lang="en-US" sz="1400" dirty="0" smtClean="0"/>
              <a:t>– </a:t>
            </a:r>
            <a:r>
              <a:rPr lang="ru-RU" sz="1400" dirty="0" smtClean="0"/>
              <a:t>питание (+)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2 </a:t>
            </a:r>
            <a:r>
              <a:rPr lang="en-US" sz="1400" dirty="0" smtClean="0">
                <a:solidFill>
                  <a:srgbClr val="FF0000"/>
                </a:solidFill>
              </a:rPr>
              <a:t>pin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питание (-)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9600" y="4941804"/>
            <a:ext cx="676467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Взаимозаменяемость с </a:t>
            </a:r>
            <a:r>
              <a:rPr lang="en-US" dirty="0" err="1" smtClean="0"/>
              <a:t>Webasto</a:t>
            </a:r>
            <a:r>
              <a:rPr lang="ru-RU" dirty="0" smtClean="0"/>
              <a:t> – </a:t>
            </a:r>
            <a:r>
              <a:rPr lang="ru-RU" dirty="0" smtClean="0">
                <a:solidFill>
                  <a:srgbClr val="00B050"/>
                </a:solidFill>
              </a:rPr>
              <a:t>Частичная, с доработками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14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Таймер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2" y="963067"/>
            <a:ext cx="5222649" cy="4320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240" y="1107083"/>
            <a:ext cx="998774" cy="1296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0392" y="963067"/>
            <a:ext cx="3305027" cy="12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Трехпрограммный недельный таймер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Функция диагностики (вывод параметров работы котла)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Отображение ошибок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384" y="3504641"/>
            <a:ext cx="3823320" cy="17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6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Отвод отработанных газов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251099"/>
            <a:ext cx="3713849" cy="2059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68037" y="1859278"/>
            <a:ext cx="3139400" cy="1923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3" y="3411340"/>
            <a:ext cx="3713849" cy="979158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6336456" y="1273397"/>
            <a:ext cx="2880320" cy="238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ru-RU" sz="1600" dirty="0" smtClean="0"/>
              <a:t>Все </a:t>
            </a:r>
            <a:r>
              <a:rPr lang="ru-RU" sz="1600" dirty="0"/>
              <a:t>части совместимы и идентичны </a:t>
            </a:r>
            <a:r>
              <a:rPr lang="ru-RU" sz="1600" dirty="0" err="1" smtClean="0"/>
              <a:t>Вебасто</a:t>
            </a: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 smtClean="0"/>
              <a:t>В глушителе имеется отверстие для слива конденсата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Выхлопная труба оснащена </a:t>
            </a:r>
            <a:r>
              <a:rPr lang="ru-RU" sz="1600" dirty="0" err="1" smtClean="0"/>
              <a:t>оконечником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Кронштейн крепления глушителя в комплекте</a:t>
            </a:r>
            <a:endParaRPr lang="ru-RU" sz="1600" dirty="0"/>
          </a:p>
          <a:p>
            <a:pPr marL="342900" indent="-342900">
              <a:buAutoNum type="arabicPeriod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70876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Забор воздуха для горения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82" y="1035075"/>
            <a:ext cx="3544332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192" y="1035075"/>
            <a:ext cx="3600400" cy="3027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2" y="2979291"/>
            <a:ext cx="3542451" cy="10829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482" y="4257393"/>
            <a:ext cx="7128792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Глушитель / влагоотделитель пластиковый, разборный</a:t>
            </a:r>
          </a:p>
          <a:p>
            <a:pPr marL="342900" indent="-342900">
              <a:buFont typeface="Times New Roman" panose="02020603050405020304" pitchFamily="18" charset="0"/>
              <a:buAutoNum type="arabicPeriod"/>
            </a:pPr>
            <a:r>
              <a:rPr lang="ru-RU" sz="1600" dirty="0" smtClean="0"/>
              <a:t>Трубка воздуховода высокотемпературная (состав: картон, алюминиевая фольга, пластик)</a:t>
            </a:r>
          </a:p>
          <a:p>
            <a:pPr marL="342900" indent="-342900">
              <a:buFont typeface="Times New Roman" panose="02020603050405020304" pitchFamily="18" charset="0"/>
              <a:buAutoNum type="arabicPeriod"/>
            </a:pPr>
            <a:r>
              <a:rPr lang="ru-RU" sz="1600" dirty="0" smtClean="0"/>
              <a:t>Все части идентичны и взаимозаменяемы с </a:t>
            </a:r>
            <a:r>
              <a:rPr lang="ru-RU" sz="1600" dirty="0" err="1" smtClean="0"/>
              <a:t>Вебасто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714436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Крепежные элементы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79091"/>
            <a:ext cx="5547482" cy="20613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3" y="3372070"/>
            <a:ext cx="5547482" cy="1401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4590924" y="2644496"/>
            <a:ext cx="3594901" cy="664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8904" y="1179090"/>
            <a:ext cx="2491888" cy="284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Кронштейн – оцинковка, размеры и отверстия идентичны </a:t>
            </a:r>
            <a:r>
              <a:rPr lang="ru-RU" sz="1600" dirty="0" err="1" smtClean="0"/>
              <a:t>Вебасто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Крепежные болты М6х32-7шт, гайка М6 – 7шт, </a:t>
            </a:r>
            <a:r>
              <a:rPr lang="ru-RU" sz="1600" dirty="0" err="1" smtClean="0"/>
              <a:t>Саморез</a:t>
            </a:r>
            <a:r>
              <a:rPr lang="ru-RU" sz="1600" dirty="0" smtClean="0"/>
              <a:t>, болты М5х16 под шестигранник 4мм – 3шт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Пластиковые хомуты – 15шт</a:t>
            </a:r>
          </a:p>
        </p:txBody>
      </p:sp>
    </p:spTree>
    <p:extLst>
      <p:ext uri="{BB962C8B-B14F-4D97-AF65-F5344CB8AC3E}">
        <p14:creationId xmlns:p14="http://schemas.microsoft.com/office/powerpoint/2010/main" val="256978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Технические характеристики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15318"/>
              </p:ext>
            </p:extLst>
          </p:nvPr>
        </p:nvGraphicFramePr>
        <p:xfrm>
          <a:off x="6908339" y="4076091"/>
          <a:ext cx="2937510" cy="12657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728470"/>
                <a:gridCol w="1209040"/>
              </a:tblGrid>
              <a:tr h="158115">
                <a:tc>
                  <a:txBody>
                    <a:bodyPr/>
                    <a:lstStyle/>
                    <a:p>
                      <a:pPr marL="254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Циркуляционный</a:t>
                      </a:r>
                      <a:r>
                        <a:rPr lang="ru-RU" sz="800" spc="3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насос</a:t>
                      </a:r>
                      <a:endParaRPr lang="ru-RU" sz="11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9400" marR="27241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ТА50Е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58115">
                <a:tc>
                  <a:txBody>
                    <a:bodyPr/>
                    <a:lstStyle/>
                    <a:p>
                      <a:pPr marL="2540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Объёмный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расход</a:t>
                      </a:r>
                      <a:r>
                        <a:rPr lang="ru-RU" sz="800" spc="1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при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0,1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бар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9400" marR="27495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1380 л/ч</a:t>
                      </a:r>
                      <a:endParaRPr lang="ru-RU" sz="11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59385">
                <a:tc>
                  <a:txBody>
                    <a:bodyPr/>
                    <a:lstStyle/>
                    <a:p>
                      <a:pPr marL="2540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Номинальное</a:t>
                      </a:r>
                      <a:r>
                        <a:rPr lang="ru-RU" sz="800" spc="3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напряжение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8130" marR="27495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r>
                        <a:rPr lang="ru-RU" sz="800" spc="-2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58115">
                <a:tc>
                  <a:txBody>
                    <a:bodyPr/>
                    <a:lstStyle/>
                    <a:p>
                      <a:pPr marL="2540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Диапазон</a:t>
                      </a:r>
                      <a:r>
                        <a:rPr lang="ru-RU" sz="800" spc="2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рабочего</a:t>
                      </a:r>
                      <a:r>
                        <a:rPr lang="ru-RU" sz="800" spc="3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напряжения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8130" marR="274955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r>
                        <a:rPr lang="ru-RU" sz="800" spc="-4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-</a:t>
                      </a:r>
                      <a:r>
                        <a:rPr lang="ru-RU" sz="800" spc="-4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16</a:t>
                      </a:r>
                      <a:r>
                        <a:rPr lang="ru-RU" sz="800" spc="-3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58115">
                <a:tc>
                  <a:txBody>
                    <a:bodyPr/>
                    <a:lstStyle/>
                    <a:p>
                      <a:pPr marL="2540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Потребляемая</a:t>
                      </a:r>
                      <a:r>
                        <a:rPr lang="ru-RU" sz="800" spc="5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мощность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7495" marR="27495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</a:t>
                      </a:r>
                      <a:r>
                        <a:rPr lang="ru-RU" sz="800" spc="-4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Вт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59715">
                <a:tc>
                  <a:txBody>
                    <a:bodyPr/>
                    <a:lstStyle/>
                    <a:p>
                      <a:pPr marL="2540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Размеры</a:t>
                      </a:r>
                      <a:r>
                        <a:rPr lang="ru-RU" sz="800" spc="2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циркуляционного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насоса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13995" marR="135890" indent="-67310" algn="ctr">
                        <a:lnSpc>
                          <a:spcPct val="86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Длина</a:t>
                      </a:r>
                      <a:r>
                        <a:rPr lang="ru-RU" sz="800" spc="5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макс.</a:t>
                      </a:r>
                      <a:r>
                        <a:rPr lang="ru-RU" sz="800" spc="5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115</a:t>
                      </a:r>
                      <a:r>
                        <a:rPr lang="ru-RU" sz="800" spc="-4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мм</a:t>
                      </a:r>
                      <a:r>
                        <a:rPr lang="ru-RU" sz="800" spc="-2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Диаметр</a:t>
                      </a:r>
                      <a:r>
                        <a:rPr lang="ru-RU" sz="800" spc="-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50</a:t>
                      </a:r>
                      <a:r>
                        <a:rPr lang="ru-RU" sz="800" spc="-8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мм</a:t>
                      </a:r>
                      <a:endParaRPr lang="ru-RU" sz="11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59385">
                <a:tc>
                  <a:txBody>
                    <a:bodyPr/>
                    <a:lstStyle/>
                    <a:p>
                      <a:pPr marL="25400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Вес</a:t>
                      </a:r>
                      <a:endParaRPr lang="ru-RU" sz="11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4955" marR="27495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около</a:t>
                      </a:r>
                      <a:r>
                        <a:rPr lang="ru-RU" sz="800" spc="-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0,5 кг</a:t>
                      </a:r>
                      <a:endParaRPr lang="ru-RU" sz="11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751568"/>
              </p:ext>
            </p:extLst>
          </p:nvPr>
        </p:nvGraphicFramePr>
        <p:xfrm>
          <a:off x="215776" y="1035075"/>
          <a:ext cx="6624735" cy="44434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2252665"/>
                <a:gridCol w="1555123"/>
                <a:gridCol w="1446730"/>
                <a:gridCol w="1370217"/>
              </a:tblGrid>
              <a:tr h="145018">
                <a:tc rowSpan="2">
                  <a:txBody>
                    <a:bodyPr/>
                    <a:lstStyle/>
                    <a:p>
                      <a:pPr marL="25400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Отопитель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2349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Работа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HYDRO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G5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Eco</a:t>
                      </a:r>
                      <a:endParaRPr lang="ru-RU" sz="10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1135" marR="22923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HYDRO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D5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Eco</a:t>
                      </a:r>
                      <a:endParaRPr lang="ru-RU" sz="10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461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0695" marR="50355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 кВт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12725" marR="229235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 кВт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33572">
                <a:tc>
                  <a:txBody>
                    <a:bodyPr/>
                    <a:lstStyle/>
                    <a:p>
                      <a:pPr marL="2540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Конструктивное</a:t>
                      </a:r>
                      <a:r>
                        <a:rPr lang="ru-RU" sz="800" spc="17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исполнение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61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Жидкостной</a:t>
                      </a:r>
                      <a:r>
                        <a:rPr lang="ru-RU" sz="800" spc="-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подогреватель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с</a:t>
                      </a:r>
                      <a:r>
                        <a:rPr lang="ru-RU" sz="800" spc="-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испарительной горелкой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389">
                <a:tc>
                  <a:txBody>
                    <a:bodyPr/>
                    <a:lstStyle/>
                    <a:p>
                      <a:pPr marL="2540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130" indent="-635" algn="l">
                        <a:lnSpc>
                          <a:spcPct val="8800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макс.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r>
                        <a:rPr lang="ru-RU" sz="800" spc="-18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мин.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9110" marR="502920" algn="ctr">
                        <a:lnSpc>
                          <a:spcPts val="85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5,0</a:t>
                      </a:r>
                      <a:r>
                        <a:rPr lang="ru-RU" sz="800" spc="-4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кВт</a:t>
                      </a:r>
                    </a:p>
                    <a:p>
                      <a:pPr marL="499110" marR="502920" algn="ctr">
                        <a:lnSpc>
                          <a:spcPts val="85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2,8</a:t>
                      </a:r>
                      <a:r>
                        <a:rPr lang="ru-RU" sz="800" spc="-4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кВт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19075" algn="ctr">
                        <a:lnSpc>
                          <a:spcPts val="85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5,0</a:t>
                      </a:r>
                      <a:r>
                        <a:rPr lang="ru-RU" sz="800" spc="8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кВт</a:t>
                      </a:r>
                    </a:p>
                    <a:p>
                      <a:pPr marL="224790" marR="219075" algn="ctr">
                        <a:lnSpc>
                          <a:spcPts val="85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2,5</a:t>
                      </a:r>
                      <a:r>
                        <a:rPr lang="ru-RU" sz="800" spc="8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кВт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31969">
                <a:tc>
                  <a:txBody>
                    <a:bodyPr/>
                    <a:lstStyle/>
                    <a:p>
                      <a:pPr marL="2540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Топливо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9110" marR="4991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Бензин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2923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 spc="-5">
                          <a:effectLst/>
                        </a:rPr>
                        <a:t>Дизельное</a:t>
                      </a:r>
                      <a:r>
                        <a:rPr lang="ru-RU" sz="800" spc="-3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топливо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08389">
                <a:tc>
                  <a:txBody>
                    <a:bodyPr/>
                    <a:lstStyle/>
                    <a:p>
                      <a:pPr marL="25400" algn="l">
                        <a:lnSpc>
                          <a:spcPts val="85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Расход</a:t>
                      </a:r>
                      <a:r>
                        <a:rPr lang="ru-RU" sz="800" spc="6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топлива</a:t>
                      </a:r>
                    </a:p>
                    <a:p>
                      <a:pPr marL="25400" algn="l">
                        <a:lnSpc>
                          <a:spcPts val="85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+/-</a:t>
                      </a:r>
                      <a:r>
                        <a:rPr lang="ru-RU" sz="800" spc="-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10</a:t>
                      </a:r>
                      <a:r>
                        <a:rPr lang="ru-RU" sz="800" spc="3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%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130" algn="l">
                        <a:lnSpc>
                          <a:spcPct val="8800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макс.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r>
                        <a:rPr lang="ru-RU" sz="800" spc="-18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мин.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9110" marR="502920" algn="ctr">
                        <a:lnSpc>
                          <a:spcPts val="8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0,710</a:t>
                      </a:r>
                      <a:r>
                        <a:rPr lang="ru-RU" sz="800" spc="6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л/ч</a:t>
                      </a:r>
                    </a:p>
                    <a:p>
                      <a:pPr marL="488950" marR="503555" algn="ctr">
                        <a:lnSpc>
                          <a:spcPts val="86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0,400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л/ч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19075" algn="ctr">
                        <a:lnSpc>
                          <a:spcPts val="8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0,650</a:t>
                      </a:r>
                      <a:r>
                        <a:rPr lang="ru-RU" sz="800" spc="8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л/ч</a:t>
                      </a:r>
                    </a:p>
                    <a:p>
                      <a:pPr marL="224155" marR="229235" algn="ctr">
                        <a:lnSpc>
                          <a:spcPts val="86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0,320</a:t>
                      </a:r>
                      <a:r>
                        <a:rPr lang="ru-RU" sz="800" spc="-2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л/ч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45018">
                <a:tc>
                  <a:txBody>
                    <a:bodyPr/>
                    <a:lstStyle/>
                    <a:p>
                      <a:pPr marL="2540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Номинальное</a:t>
                      </a:r>
                      <a:r>
                        <a:rPr lang="ru-RU" sz="800" spc="-1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напряжение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72185" marR="97155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12</a:t>
                      </a:r>
                      <a:r>
                        <a:rPr lang="ru-RU" sz="800" spc="-1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В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18">
                <a:tc>
                  <a:txBody>
                    <a:bodyPr/>
                    <a:lstStyle/>
                    <a:p>
                      <a:pPr marL="25400"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Диапазон</a:t>
                      </a:r>
                      <a:r>
                        <a:rPr lang="ru-RU" sz="800" spc="-3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рабочего</a:t>
                      </a:r>
                      <a:r>
                        <a:rPr lang="ru-RU" sz="800" spc="-2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напряжения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42975" marR="97155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10,5 - 16,5</a:t>
                      </a:r>
                      <a:r>
                        <a:rPr lang="ru-RU" sz="800" spc="-3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В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969">
                <a:tc>
                  <a:txBody>
                    <a:bodyPr/>
                    <a:lstStyle/>
                    <a:p>
                      <a:pPr marL="25400" algn="l">
                        <a:lnSpc>
                          <a:spcPct val="87000"/>
                        </a:lnSpc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Номинальная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потребляемая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мощность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+/- 10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%</a:t>
                      </a:r>
                      <a:r>
                        <a:rPr lang="ru-RU" sz="800" spc="-18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(без циркуляционного насоса и вентилятора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автомобиля)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130" algn="l">
                        <a:lnSpc>
                          <a:spcPct val="88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макс.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r>
                        <a:rPr lang="ru-RU" sz="800" spc="-18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мин.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теплопроизводительность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9110" marR="501650" algn="ctr">
                        <a:lnSpc>
                          <a:spcPts val="85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33</a:t>
                      </a:r>
                      <a:r>
                        <a:rPr lang="ru-RU" sz="800" spc="4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Вт</a:t>
                      </a:r>
                    </a:p>
                    <a:p>
                      <a:pPr marL="499110" marR="501650" algn="ctr">
                        <a:lnSpc>
                          <a:spcPts val="85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r>
                        <a:rPr lang="ru-RU" sz="800" spc="4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Вт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19710" algn="ctr">
                        <a:lnSpc>
                          <a:spcPts val="85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33</a:t>
                      </a:r>
                      <a:r>
                        <a:rPr lang="ru-RU" sz="800" spc="4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Вт</a:t>
                      </a:r>
                    </a:p>
                    <a:p>
                      <a:pPr marL="224790" marR="219710" algn="ctr">
                        <a:lnSpc>
                          <a:spcPts val="85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r>
                        <a:rPr lang="ru-RU" sz="800" spc="4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Вт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41368">
                <a:tc>
                  <a:txBody>
                    <a:bodyPr/>
                    <a:lstStyle/>
                    <a:p>
                      <a:pPr marL="25400" algn="l">
                        <a:lnSpc>
                          <a:spcPct val="86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Допустимая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температура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окружающей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среды:</a:t>
                      </a:r>
                      <a:r>
                        <a:rPr lang="ru-RU" sz="800" spc="-18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Подогреватель:</a:t>
                      </a:r>
                      <a:r>
                        <a:rPr lang="ru-RU" sz="800" spc="-40" dirty="0">
                          <a:effectLst/>
                        </a:rPr>
                        <a:t>     </a:t>
                      </a:r>
                      <a:r>
                        <a:rPr lang="ru-RU" sz="800" dirty="0">
                          <a:effectLst/>
                        </a:rPr>
                        <a:t>-</a:t>
                      </a:r>
                      <a:r>
                        <a:rPr lang="ru-RU" sz="800" spc="1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работа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marL="431800" algn="ctr">
                        <a:lnSpc>
                          <a:spcPts val="865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-40</a:t>
                      </a:r>
                      <a:r>
                        <a:rPr lang="ru-RU" sz="800" spc="1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... +60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°C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</a:p>
                    <a:p>
                      <a:pPr marL="224790" marR="223520" algn="ctr">
                        <a:lnSpc>
                          <a:spcPts val="86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-40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... +80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°C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7434">
                <a:tc>
                  <a:txBody>
                    <a:bodyPr/>
                    <a:lstStyle/>
                    <a:p>
                      <a:pPr marL="733425" marR="659765" algn="l">
                        <a:lnSpc>
                          <a:spcPts val="70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    -</a:t>
                      </a:r>
                      <a:r>
                        <a:rPr lang="ru-RU" sz="800" spc="-1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хранение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Зимнее топливо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01955" algn="ctr">
                        <a:lnSpc>
                          <a:spcPts val="705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-40</a:t>
                      </a:r>
                      <a:r>
                        <a:rPr lang="ru-RU" sz="800" spc="1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... +120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°C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23520" algn="ctr">
                        <a:lnSpc>
                          <a:spcPts val="70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-40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...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+120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°C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7434">
                <a:tc>
                  <a:txBody>
                    <a:bodyPr/>
                    <a:lstStyle/>
                    <a:p>
                      <a:pPr marL="25400" algn="l">
                        <a:lnSpc>
                          <a:spcPts val="74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Топливный</a:t>
                      </a:r>
                      <a:r>
                        <a:rPr lang="ru-RU" sz="800" spc="-3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насос: -</a:t>
                      </a:r>
                      <a:r>
                        <a:rPr lang="ru-RU" sz="800" spc="-2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работа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130" algn="l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Летнее</a:t>
                      </a:r>
                      <a:r>
                        <a:rPr lang="ru-RU" sz="800" spc="-3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топливо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0" algn="ctr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-40</a:t>
                      </a:r>
                      <a:r>
                        <a:rPr lang="ru-RU" sz="800" spc="1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... +20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°C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23520" algn="ctr">
                        <a:lnSpc>
                          <a:spcPts val="7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-40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... +30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°C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7434">
                <a:tc>
                  <a:txBody>
                    <a:bodyPr/>
                    <a:lstStyle/>
                    <a:p>
                      <a:pPr marL="733425" marR="659765" algn="l">
                        <a:lnSpc>
                          <a:spcPts val="745"/>
                        </a:lnSpc>
                        <a:spcAft>
                          <a:spcPts val="0"/>
                        </a:spcAft>
                        <a:tabLst>
                          <a:tab pos="1133475" algn="l"/>
                        </a:tabLst>
                      </a:pPr>
                      <a:r>
                        <a:rPr lang="ru-RU" sz="800">
                          <a:effectLst/>
                        </a:rPr>
                        <a:t>     -</a:t>
                      </a:r>
                      <a:r>
                        <a:rPr lang="ru-RU" sz="800" spc="-1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хранение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0" algn="ctr">
                        <a:lnSpc>
                          <a:spcPts val="745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-40</a:t>
                      </a:r>
                      <a:r>
                        <a:rPr lang="ru-RU" sz="800" spc="1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... +90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°C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4790" marR="223520" algn="ctr">
                        <a:lnSpc>
                          <a:spcPts val="74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-40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... +90</a:t>
                      </a:r>
                      <a:r>
                        <a:rPr lang="ru-RU" sz="800" spc="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°C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45018">
                <a:tc>
                  <a:txBody>
                    <a:bodyPr/>
                    <a:lstStyle/>
                    <a:p>
                      <a:pPr marL="2540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Допустимое</a:t>
                      </a:r>
                      <a:r>
                        <a:rPr lang="ru-RU" sz="800" spc="12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рабочее</a:t>
                      </a:r>
                      <a:r>
                        <a:rPr lang="ru-RU" sz="800" spc="12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давление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74090" marR="97091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2,5</a:t>
                      </a:r>
                      <a:r>
                        <a:rPr lang="ru-RU" sz="800" spc="-5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бар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18">
                <a:tc>
                  <a:txBody>
                    <a:bodyPr/>
                    <a:lstStyle/>
                    <a:p>
                      <a:pPr marL="25400"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Объём</a:t>
                      </a:r>
                      <a:r>
                        <a:rPr lang="ru-RU" sz="800" spc="-4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теплообменника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20750" marR="971550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0,07</a:t>
                      </a:r>
                      <a:r>
                        <a:rPr lang="ru-RU" sz="800" spc="-3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л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389">
                <a:tc>
                  <a:txBody>
                    <a:bodyPr/>
                    <a:lstStyle/>
                    <a:p>
                      <a:pPr marL="25400" marR="628015" algn="l">
                        <a:lnSpc>
                          <a:spcPct val="88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Минимальное заполнение контура</a:t>
                      </a:r>
                      <a:r>
                        <a:rPr lang="ru-RU" sz="800" spc="-19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охлаждающей</a:t>
                      </a:r>
                      <a:r>
                        <a:rPr lang="ru-RU" sz="800" spc="-2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жидкости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72820" marR="971550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2,0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+</a:t>
                      </a:r>
                      <a:r>
                        <a:rPr lang="ru-RU" sz="800" spc="-2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0,5</a:t>
                      </a:r>
                      <a:r>
                        <a:rPr lang="ru-RU" sz="800" spc="-3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л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203">
                <a:tc>
                  <a:txBody>
                    <a:bodyPr/>
                    <a:lstStyle/>
                    <a:p>
                      <a:pPr marL="25400" marR="527685" algn="l">
                        <a:lnSpc>
                          <a:spcPct val="88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Минимальный объёмный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расход</a:t>
                      </a:r>
                      <a:r>
                        <a:rPr lang="ru-RU" sz="800" spc="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для</a:t>
                      </a:r>
                      <a:r>
                        <a:rPr lang="ru-RU" sz="800" spc="-18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подогревателя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73455" marR="971550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</a:t>
                      </a:r>
                      <a:r>
                        <a:rPr lang="ru-RU" sz="800" spc="-4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л/ч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647">
                <a:tc>
                  <a:txBody>
                    <a:bodyPr/>
                    <a:lstStyle/>
                    <a:p>
                      <a:pPr marL="25400" marR="35560" algn="l">
                        <a:lnSpc>
                          <a:spcPct val="88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Размеры</a:t>
                      </a:r>
                      <a:r>
                        <a:rPr lang="ru-RU" sz="800" spc="9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подогревателя</a:t>
                      </a:r>
                      <a:r>
                        <a:rPr lang="ru-RU" sz="800" spc="8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без</a:t>
                      </a:r>
                      <a:r>
                        <a:rPr lang="ru-RU" sz="800" spc="8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навесных</a:t>
                      </a:r>
                      <a:r>
                        <a:rPr lang="ru-RU" sz="800" spc="85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частей</a:t>
                      </a:r>
                      <a:r>
                        <a:rPr lang="ru-RU" sz="800" spc="-18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См.</a:t>
                      </a:r>
                      <a:r>
                        <a:rPr lang="ru-RU" sz="800" spc="-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также</a:t>
                      </a:r>
                      <a:r>
                        <a:rPr lang="ru-RU" sz="800" spc="-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рис.</a:t>
                      </a:r>
                      <a:r>
                        <a:rPr lang="ru-RU" sz="800" spc="-1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2.</a:t>
                      </a:r>
                    </a:p>
                    <a:p>
                      <a:pPr marL="25400" algn="l">
                        <a:lnSpc>
                          <a:spcPts val="815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(допуск ±</a:t>
                      </a:r>
                      <a:r>
                        <a:rPr lang="ru-RU" sz="800" spc="20">
                          <a:effectLst/>
                        </a:rPr>
                        <a:t> </a:t>
                      </a:r>
                      <a:r>
                        <a:rPr lang="ru-RU" sz="800">
                          <a:effectLst/>
                        </a:rPr>
                        <a:t>3 мм)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74090" marR="971550" algn="ctr">
                        <a:lnSpc>
                          <a:spcPct val="88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L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=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длина: 218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мм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B</a:t>
                      </a:r>
                      <a:r>
                        <a:rPr lang="ru-RU" sz="800" spc="-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=</a:t>
                      </a:r>
                      <a:r>
                        <a:rPr lang="ru-RU" sz="800" spc="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ширина: 91 мм</a:t>
                      </a:r>
                    </a:p>
                    <a:p>
                      <a:pPr marL="631825" marR="627380" algn="ctr">
                        <a:lnSpc>
                          <a:spcPts val="81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H</a:t>
                      </a:r>
                      <a:r>
                        <a:rPr lang="ru-RU" sz="800" spc="-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=</a:t>
                      </a:r>
                      <a:r>
                        <a:rPr lang="ru-RU" sz="800" spc="-10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высота:</a:t>
                      </a:r>
                      <a:r>
                        <a:rPr lang="ru-RU" sz="800" spc="-1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без</a:t>
                      </a:r>
                      <a:r>
                        <a:rPr lang="ru-RU" sz="800" spc="-10" dirty="0">
                          <a:effectLst/>
                        </a:rPr>
                        <a:t> </a:t>
                      </a:r>
                      <a:r>
                        <a:rPr lang="ru-RU" sz="800" dirty="0" err="1" smtClean="0">
                          <a:effectLst/>
                        </a:rPr>
                        <a:t>штуц</a:t>
                      </a:r>
                      <a:r>
                        <a:rPr lang="ru-RU" sz="800" dirty="0" smtClean="0">
                          <a:effectLst/>
                        </a:rPr>
                        <a:t>.</a:t>
                      </a:r>
                      <a:r>
                        <a:rPr lang="ru-RU" sz="800" spc="-1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147</a:t>
                      </a:r>
                      <a:r>
                        <a:rPr lang="ru-RU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мм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18">
                <a:tc>
                  <a:txBody>
                    <a:bodyPr/>
                    <a:lstStyle/>
                    <a:p>
                      <a:pPr marL="25400"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Вес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74090" marR="97028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2,2</a:t>
                      </a:r>
                      <a:r>
                        <a:rPr lang="ru-RU" sz="800" spc="-35" dirty="0">
                          <a:effectLst/>
                        </a:rPr>
                        <a:t> </a:t>
                      </a:r>
                      <a:r>
                        <a:rPr lang="ru-RU" sz="800" dirty="0">
                          <a:effectLst/>
                        </a:rPr>
                        <a:t>кг</a:t>
                      </a:r>
                      <a:endParaRPr lang="ru-RU" sz="8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10661" y="2043187"/>
            <a:ext cx="2736304" cy="149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Режимы работы (бензин/дизель):</a:t>
            </a:r>
          </a:p>
          <a:p>
            <a:r>
              <a:rPr lang="ru-RU" sz="1400" dirty="0"/>
              <a:t>Снижение мощности нагрева (переход в частичную нагрузку) - </a:t>
            </a:r>
            <a:r>
              <a:rPr lang="ru-RU" sz="1400" dirty="0" smtClean="0">
                <a:solidFill>
                  <a:srgbClr val="00B050"/>
                </a:solidFill>
              </a:rPr>
              <a:t>75°С  /76°С</a:t>
            </a:r>
          </a:p>
          <a:p>
            <a:r>
              <a:rPr lang="ru-RU" sz="1400" dirty="0" smtClean="0"/>
              <a:t>Предел нагрева </a:t>
            </a:r>
            <a:r>
              <a:rPr lang="ru-RU" sz="1400" smtClean="0"/>
              <a:t>– </a:t>
            </a:r>
            <a:r>
              <a:rPr lang="ru-RU" sz="1400">
                <a:solidFill>
                  <a:srgbClr val="00B050"/>
                </a:solidFill>
              </a:rPr>
              <a:t>80°С / </a:t>
            </a:r>
            <a:r>
              <a:rPr lang="ru-RU" sz="1400" smtClean="0">
                <a:solidFill>
                  <a:srgbClr val="00B050"/>
                </a:solidFill>
              </a:rPr>
              <a:t>82°С</a:t>
            </a:r>
            <a:endParaRPr lang="ru-RU" sz="1400" dirty="0" smtClean="0">
              <a:solidFill>
                <a:srgbClr val="00B050"/>
              </a:solidFill>
            </a:endParaRPr>
          </a:p>
          <a:p>
            <a:r>
              <a:rPr lang="ru-RU" sz="1400" dirty="0" smtClean="0"/>
              <a:t>Возобновление горения - </a:t>
            </a:r>
            <a:r>
              <a:rPr lang="ru-RU" sz="1400" dirty="0" smtClean="0">
                <a:solidFill>
                  <a:srgbClr val="00B050"/>
                </a:solidFill>
              </a:rPr>
              <a:t>65°С</a:t>
            </a:r>
            <a:endParaRPr lang="ru-RU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644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Комплект поставки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035075"/>
            <a:ext cx="6302722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8504" y="1145155"/>
            <a:ext cx="2808312" cy="409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Баковый заборник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Жгут проводов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Топливопровод</a:t>
            </a:r>
            <a:endParaRPr lang="ru-RU" sz="1400" dirty="0" smtClean="0"/>
          </a:p>
          <a:p>
            <a:pPr marL="342900" indent="-342900">
              <a:buAutoNum type="arabicPeriod"/>
            </a:pPr>
            <a:r>
              <a:rPr lang="ru-RU" sz="1400" dirty="0" smtClean="0"/>
              <a:t>Комплект шлангов топливный с хомутами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Подогреватель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Стяжки (хомуты)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Набор крепежа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Соединительные патрубки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Комплект топливного насоса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Таймер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Трубка отвода газов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Воздухозаборная трубка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Заборный глушитель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Помпа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помпы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Шланг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Глушитель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Кронштейн</a:t>
            </a:r>
          </a:p>
        </p:txBody>
      </p:sp>
    </p:spTree>
    <p:extLst>
      <p:ext uri="{BB962C8B-B14F-4D97-AF65-F5344CB8AC3E}">
        <p14:creationId xmlns:p14="http://schemas.microsoft.com/office/powerpoint/2010/main" val="18497650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Блок управления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1884" y="1231586"/>
            <a:ext cx="2552691" cy="2735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475651" y="1231586"/>
            <a:ext cx="2552690" cy="2735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6457" y="1539131"/>
            <a:ext cx="3312368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Герметичное исполнение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Надёжная элементная база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Отдельно от вентилятора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Слежение за оборотами мотора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Компьютерная и самодиагностика</a:t>
            </a:r>
          </a:p>
          <a:p>
            <a:pPr marL="342900" indent="-342900">
              <a:buAutoNum type="arabicPeriod"/>
            </a:pP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63848" y="4419451"/>
            <a:ext cx="424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Взаимозаменяемости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FF0000"/>
                </a:solidFill>
              </a:rPr>
              <a:t>нет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89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Вентилятор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6468" y="1258938"/>
            <a:ext cx="2304256" cy="2432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080" y="1330856"/>
            <a:ext cx="2023621" cy="2304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363" y="3915395"/>
            <a:ext cx="7632859" cy="77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Надежный качественный мотор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Использование магнитов для датчика оборотов (на пластиковом подвесе)</a:t>
            </a:r>
          </a:p>
          <a:p>
            <a:pPr marL="342900" indent="-342900">
              <a:buAutoNum type="arabicPeriod"/>
            </a:pP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344" y="1514307"/>
            <a:ext cx="2127101" cy="1921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00" y="4618871"/>
            <a:ext cx="424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Взаимозаменяемости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FF0000"/>
                </a:solidFill>
              </a:rPr>
              <a:t>нет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07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Теплообменник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07083"/>
            <a:ext cx="3040585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976" y="3455737"/>
            <a:ext cx="1326530" cy="1215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8424" y="1263425"/>
            <a:ext cx="3168352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Литой алюминиевый теплообменник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Высокоточное литье</a:t>
            </a:r>
          </a:p>
          <a:p>
            <a:pPr marL="342900" indent="-342900">
              <a:buAutoNum type="arabicPeriod"/>
            </a:pPr>
            <a:r>
              <a:rPr lang="ru-RU" dirty="0" smtClean="0"/>
              <a:t>Силиконовое уплотнительное кольцо</a:t>
            </a:r>
          </a:p>
          <a:p>
            <a:pPr marL="342900" indent="-342900">
              <a:buAutoNum type="arabicPeriod"/>
            </a:pPr>
            <a:r>
              <a:rPr lang="ru-RU" dirty="0" smtClean="0"/>
              <a:t>Болты крепления М5х70 под шестигранник 4мм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19491" y="4357115"/>
            <a:ext cx="415658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Взаимозаменяемость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92D050"/>
                </a:solidFill>
              </a:rPr>
              <a:t>Да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36" y="3377804"/>
            <a:ext cx="1237051" cy="917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136" y="1107083"/>
            <a:ext cx="2214381" cy="22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94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Пластиковые крышки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79091"/>
            <a:ext cx="5904085" cy="265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784" y="3987403"/>
            <a:ext cx="6048672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Качественное литье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Высокотемпературный пластик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40312" y="4245037"/>
            <a:ext cx="415658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Взаимозаменяемость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92D050"/>
                </a:solidFill>
              </a:rPr>
              <a:t>Да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456" y="1495409"/>
            <a:ext cx="3156003" cy="20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5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Датчики температуры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07083"/>
            <a:ext cx="3208101" cy="36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4208" y="1395115"/>
            <a:ext cx="4392488" cy="306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Качественные датчики, японского производства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Долгий срок службы</a:t>
            </a:r>
          </a:p>
          <a:p>
            <a:pPr marL="342900" indent="-342900">
              <a:buAutoNum type="arabicPeriod"/>
            </a:pPr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Характеристики (при комнатной температуре): </a:t>
            </a:r>
          </a:p>
          <a:p>
            <a:endParaRPr lang="ru-RU" sz="1600" dirty="0" smtClean="0"/>
          </a:p>
          <a:p>
            <a:r>
              <a:rPr lang="ru-RU" sz="1600" dirty="0" smtClean="0"/>
              <a:t>Датчик температуры - 50кОм (при нагреве сопротивление падает)</a:t>
            </a:r>
          </a:p>
          <a:p>
            <a:endParaRPr lang="ru-RU" sz="1600" dirty="0" smtClean="0"/>
          </a:p>
          <a:p>
            <a:r>
              <a:rPr lang="ru-RU" sz="1600" dirty="0" smtClean="0"/>
              <a:t>Датчик перегрева – 1 кОм (при нагреве сопротивление поднимается)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87784" y="4787772"/>
            <a:ext cx="424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Взаимозаменяемости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FF0000"/>
                </a:solidFill>
              </a:rPr>
              <a:t>нет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3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Горелка, штифт накала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107083"/>
            <a:ext cx="3539665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00" y="1107083"/>
            <a:ext cx="2844172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544" y="1104035"/>
            <a:ext cx="2203564" cy="2091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784" y="4814470"/>
            <a:ext cx="424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Взаимозаменяемости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FF0000"/>
                </a:solidFill>
              </a:rPr>
              <a:t>нет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0648" y="3294605"/>
            <a:ext cx="5179908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1. Горелка испарительного типа</a:t>
            </a:r>
          </a:p>
          <a:p>
            <a:r>
              <a:rPr lang="ru-RU" sz="1600" dirty="0" smtClean="0"/>
              <a:t>2. Штифт японского производства</a:t>
            </a:r>
          </a:p>
          <a:p>
            <a:endParaRPr lang="ru-RU" sz="1600" dirty="0" smtClean="0"/>
          </a:p>
          <a:p>
            <a:r>
              <a:rPr lang="ru-RU" sz="1600" dirty="0" smtClean="0"/>
              <a:t>Характеристики штифта (при комнатной температуре) – 1,0-1,3 Ом (при нагреве сопротивление поднимается)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21160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Hydro Eco устройство, комплектация</Template>
  <TotalTime>469</TotalTime>
  <Words>884</Words>
  <Application>Microsoft Office PowerPoint</Application>
  <PresentationFormat>Произвольный</PresentationFormat>
  <Paragraphs>243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Microsoft YaHei</vt:lpstr>
      <vt:lpstr>Arial</vt:lpstr>
      <vt:lpstr>Candara</vt:lpstr>
      <vt:lpstr>Microsoft Sans Serif</vt:lpstr>
      <vt:lpstr>Segoe UI</vt:lpstr>
      <vt:lpstr>Times New Roman</vt:lpstr>
      <vt:lpstr>Тема Office</vt:lpstr>
      <vt:lpstr>HYDRO  G5 eco /D5 eco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Webasto RUS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  G5 eco /D5 eco</dc:title>
  <dc:creator>Laptev, Maxim</dc:creator>
  <cp:lastModifiedBy>Laptev, Maxim</cp:lastModifiedBy>
  <cp:revision>40</cp:revision>
  <cp:lastPrinted>1601-01-01T00:00:00Z</cp:lastPrinted>
  <dcterms:created xsi:type="dcterms:W3CDTF">2022-08-17T06:33:37Z</dcterms:created>
  <dcterms:modified xsi:type="dcterms:W3CDTF">2022-09-05T08:23:06Z</dcterms:modified>
</cp:coreProperties>
</file>